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91" r:id="rId3"/>
    <p:sldId id="292" r:id="rId4"/>
    <p:sldId id="293" r:id="rId5"/>
    <p:sldId id="294" r:id="rId6"/>
    <p:sldId id="295" r:id="rId7"/>
    <p:sldId id="296" r:id="rId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DB5B400-E753-40BF-985A-0A3E6BA818A4}">
          <p14:sldIdLst>
            <p14:sldId id="290"/>
          </p14:sldIdLst>
        </p14:section>
        <p14:section name="Sección sin título" id="{140ADD7D-0378-4D43-8859-8A0E43E25AB1}">
          <p14:sldIdLst>
            <p14:sldId id="291"/>
            <p14:sldId id="292"/>
            <p14:sldId id="293"/>
            <p14:sldId id="294"/>
            <p14:sldId id="295"/>
            <p14:sldId id="2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A4C42C-EAB5-4650-891D-F7E518C38E6E}" v="2" dt="2020-12-02T17:34:51.5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49" autoAdjust="0"/>
  </p:normalViewPr>
  <p:slideViewPr>
    <p:cSldViewPr snapToGrid="0">
      <p:cViewPr varScale="1">
        <p:scale>
          <a:sx n="68" d="100"/>
          <a:sy n="68" d="100"/>
        </p:scale>
        <p:origin x="816" y="1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Alberto Gil Martinez" userId="15fe79d482b875c4" providerId="LiveId" clId="{30A4C42C-EAB5-4650-891D-F7E518C38E6E}"/>
    <pc:docChg chg="modSld">
      <pc:chgData name="Carlos Alberto Gil Martinez" userId="15fe79d482b875c4" providerId="LiveId" clId="{30A4C42C-EAB5-4650-891D-F7E518C38E6E}" dt="2020-12-02T17:36:21.456" v="42" actId="20577"/>
      <pc:docMkLst>
        <pc:docMk/>
      </pc:docMkLst>
      <pc:sldChg chg="modSp mod">
        <pc:chgData name="Carlos Alberto Gil Martinez" userId="15fe79d482b875c4" providerId="LiveId" clId="{30A4C42C-EAB5-4650-891D-F7E518C38E6E}" dt="2020-12-02T17:34:17.061" v="10" actId="20577"/>
        <pc:sldMkLst>
          <pc:docMk/>
          <pc:sldMk cId="538237039" sldId="292"/>
        </pc:sldMkLst>
        <pc:spChg chg="mod">
          <ac:chgData name="Carlos Alberto Gil Martinez" userId="15fe79d482b875c4" providerId="LiveId" clId="{30A4C42C-EAB5-4650-891D-F7E518C38E6E}" dt="2020-12-02T17:34:17.061" v="10" actId="20577"/>
          <ac:spMkLst>
            <pc:docMk/>
            <pc:sldMk cId="538237039" sldId="292"/>
            <ac:spMk id="9" creationId="{CB12EF17-697C-4E67-AD9D-56BCC58445B4}"/>
          </ac:spMkLst>
        </pc:spChg>
      </pc:sldChg>
      <pc:sldChg chg="modSp mod">
        <pc:chgData name="Carlos Alberto Gil Martinez" userId="15fe79d482b875c4" providerId="LiveId" clId="{30A4C42C-EAB5-4650-891D-F7E518C38E6E}" dt="2020-12-02T17:34:43.998" v="35" actId="20577"/>
        <pc:sldMkLst>
          <pc:docMk/>
          <pc:sldMk cId="3760107646" sldId="293"/>
        </pc:sldMkLst>
        <pc:spChg chg="mod">
          <ac:chgData name="Carlos Alberto Gil Martinez" userId="15fe79d482b875c4" providerId="LiveId" clId="{30A4C42C-EAB5-4650-891D-F7E518C38E6E}" dt="2020-12-02T17:34:43.998" v="35" actId="20577"/>
          <ac:spMkLst>
            <pc:docMk/>
            <pc:sldMk cId="3760107646" sldId="293"/>
            <ac:spMk id="9" creationId="{CB12EF17-697C-4E67-AD9D-56BCC58445B4}"/>
          </ac:spMkLst>
        </pc:spChg>
      </pc:sldChg>
      <pc:sldChg chg="modSp mod">
        <pc:chgData name="Carlos Alberto Gil Martinez" userId="15fe79d482b875c4" providerId="LiveId" clId="{30A4C42C-EAB5-4650-891D-F7E518C38E6E}" dt="2020-12-02T17:35:54.650" v="38" actId="20577"/>
        <pc:sldMkLst>
          <pc:docMk/>
          <pc:sldMk cId="1685235574" sldId="295"/>
        </pc:sldMkLst>
        <pc:spChg chg="mod">
          <ac:chgData name="Carlos Alberto Gil Martinez" userId="15fe79d482b875c4" providerId="LiveId" clId="{30A4C42C-EAB5-4650-891D-F7E518C38E6E}" dt="2020-12-02T17:35:54.650" v="38" actId="20577"/>
          <ac:spMkLst>
            <pc:docMk/>
            <pc:sldMk cId="1685235574" sldId="295"/>
            <ac:spMk id="9" creationId="{CB12EF17-697C-4E67-AD9D-56BCC58445B4}"/>
          </ac:spMkLst>
        </pc:spChg>
      </pc:sldChg>
      <pc:sldChg chg="modSp mod">
        <pc:chgData name="Carlos Alberto Gil Martinez" userId="15fe79d482b875c4" providerId="LiveId" clId="{30A4C42C-EAB5-4650-891D-F7E518C38E6E}" dt="2020-12-02T17:36:21.456" v="42" actId="20577"/>
        <pc:sldMkLst>
          <pc:docMk/>
          <pc:sldMk cId="3973119335" sldId="296"/>
        </pc:sldMkLst>
        <pc:spChg chg="mod">
          <ac:chgData name="Carlos Alberto Gil Martinez" userId="15fe79d482b875c4" providerId="LiveId" clId="{30A4C42C-EAB5-4650-891D-F7E518C38E6E}" dt="2020-12-02T17:36:21.456" v="42" actId="20577"/>
          <ac:spMkLst>
            <pc:docMk/>
            <pc:sldMk cId="3973119335" sldId="296"/>
            <ac:spMk id="9" creationId="{CB12EF17-697C-4E67-AD9D-56BCC58445B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B9C2B3-59AE-47A2-8CF8-C61B9D65DB0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849F8E69-C83C-4972-B1BB-11033297E0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704A57F6-AC82-40CB-8B73-B50890960899}"/>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5" name="Marcador de pie de página 4">
            <a:extLst>
              <a:ext uri="{FF2B5EF4-FFF2-40B4-BE49-F238E27FC236}">
                <a16:creationId xmlns:a16="http://schemas.microsoft.com/office/drawing/2014/main" id="{9F348B4D-2E46-49BB-BA83-C283CE39CC87}"/>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7D41EBAD-4FE1-4D45-AE25-C6311E43F8B4}"/>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3482747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AE5FD9-1E5D-4E01-8889-BA9217D8115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A876C44-E2D6-47C3-846A-C0ADBBC93F3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1E97E51-C50F-45D5-A16C-48FE08D0EAD7}"/>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5" name="Marcador de pie de página 4">
            <a:extLst>
              <a:ext uri="{FF2B5EF4-FFF2-40B4-BE49-F238E27FC236}">
                <a16:creationId xmlns:a16="http://schemas.microsoft.com/office/drawing/2014/main" id="{D9807252-1D26-47AD-ADF3-BCD1BC0F6C98}"/>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3435366D-D9DC-42A8-8378-6EFADD59A272}"/>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76322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6A2C5-E599-40D0-9B91-4C2275ACA36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E91BA2A-B923-4826-AC1F-E2C01F0BCE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230AE00-214F-4986-AF9D-BFF646AC3C97}"/>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5" name="Marcador de pie de página 4">
            <a:extLst>
              <a:ext uri="{FF2B5EF4-FFF2-40B4-BE49-F238E27FC236}">
                <a16:creationId xmlns:a16="http://schemas.microsoft.com/office/drawing/2014/main" id="{D473E16D-55B1-4DBD-8C9B-760022E405B0}"/>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A963D1C3-8663-4E0F-A3C4-17AF5B0742AE}"/>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4097790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D8E433-F755-443D-8D1D-3D501B3FADC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7A580DC7-B88E-45C5-AE7B-E1D11E5ACC8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6ACB4E86-66F9-47B8-9CB1-E930D97BA3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5C6E9F67-3639-4132-8371-5ECEE67FCA37}"/>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6" name="Marcador de pie de página 5">
            <a:extLst>
              <a:ext uri="{FF2B5EF4-FFF2-40B4-BE49-F238E27FC236}">
                <a16:creationId xmlns:a16="http://schemas.microsoft.com/office/drawing/2014/main" id="{BB0310AA-FDCF-4CF3-A890-80DA9F05B156}"/>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8971FD88-1337-444C-8089-73B3E6AC9450}"/>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259182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C45F24-5CCE-4B3D-A1A0-2CBCF2009F6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CED0846-8524-410C-B4F8-A98BB2B84D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64FA4D8-8DAC-4DF8-968C-4024250D9F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F3770A74-2323-4678-A60B-A9CD5B1FB0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5177BC-F1AE-487A-8CC4-C8B6A2FCCFD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083DD0DB-2446-4A2A-AB08-C880EDFAA35D}"/>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8" name="Marcador de pie de página 7">
            <a:extLst>
              <a:ext uri="{FF2B5EF4-FFF2-40B4-BE49-F238E27FC236}">
                <a16:creationId xmlns:a16="http://schemas.microsoft.com/office/drawing/2014/main" id="{3502541F-F3D4-4304-B619-25AF74D6D7C7}"/>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a16="http://schemas.microsoft.com/office/drawing/2014/main" id="{3CCEC82D-E801-41B9-9082-7231C7BFFF77}"/>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3862417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A6E5E9-5CF6-4F83-B0EE-EDDB0D198A8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BCABA393-A125-4903-B41E-17798E1E9569}"/>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4" name="Marcador de pie de página 3">
            <a:extLst>
              <a:ext uri="{FF2B5EF4-FFF2-40B4-BE49-F238E27FC236}">
                <a16:creationId xmlns:a16="http://schemas.microsoft.com/office/drawing/2014/main" id="{B75521C3-529C-4D85-A6B6-3720BBDD52EA}"/>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320FEC7D-71DB-4BBF-945C-78E9ADA4B437}"/>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142047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919AF1C-331E-4251-B316-B34B35020300}"/>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3" name="Marcador de pie de página 2">
            <a:extLst>
              <a:ext uri="{FF2B5EF4-FFF2-40B4-BE49-F238E27FC236}">
                <a16:creationId xmlns:a16="http://schemas.microsoft.com/office/drawing/2014/main" id="{1DAADDB5-3965-4F34-AA8D-38C971817A3E}"/>
              </a:ext>
            </a:extLst>
          </p:cNvPr>
          <p:cNvSpPr>
            <a:spLocks noGrp="1"/>
          </p:cNvSpPr>
          <p:nvPr>
            <p:ph type="ftr" sz="quarter" idx="11"/>
          </p:nvPr>
        </p:nvSpPr>
        <p:spPr/>
        <p:txBody>
          <a:bodyPr/>
          <a:lstStyle/>
          <a:p>
            <a:endParaRPr lang="es-CO" dirty="0"/>
          </a:p>
        </p:txBody>
      </p:sp>
      <p:sp>
        <p:nvSpPr>
          <p:cNvPr id="4" name="Marcador de número de diapositiva 3">
            <a:extLst>
              <a:ext uri="{FF2B5EF4-FFF2-40B4-BE49-F238E27FC236}">
                <a16:creationId xmlns:a16="http://schemas.microsoft.com/office/drawing/2014/main" id="{0B2BF3B5-71F6-46A5-B532-BE85F9F730BE}"/>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132827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C38CF-7725-4283-95D4-D9DC132A610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1FC92C1-E8A7-4F8D-BDA3-22BAFE1A0A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56A69F16-DDAE-47E8-8DAE-C9052BA70B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28B795B-1032-49BF-9046-5689621B715C}"/>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6" name="Marcador de pie de página 5">
            <a:extLst>
              <a:ext uri="{FF2B5EF4-FFF2-40B4-BE49-F238E27FC236}">
                <a16:creationId xmlns:a16="http://schemas.microsoft.com/office/drawing/2014/main" id="{890684FB-A43A-489D-AFDF-3B706BE2DCE0}"/>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BB759E9C-6EBA-408E-B05E-C8497A35AF61}"/>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3642778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B4A72B-4A8F-4F1F-8B47-27BC7002F05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7E5886A3-382A-4848-A18B-3440C437AB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DC555908-3724-47D2-9818-4EF64B61A8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777D942-0CA7-4E5A-BE19-1054FB709392}"/>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6" name="Marcador de pie de página 5">
            <a:extLst>
              <a:ext uri="{FF2B5EF4-FFF2-40B4-BE49-F238E27FC236}">
                <a16:creationId xmlns:a16="http://schemas.microsoft.com/office/drawing/2014/main" id="{0074CFCF-6A42-48B5-9FE0-5C6996B9C158}"/>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AC7FF976-C9F2-4E9B-BF38-20652BB0FF1C}"/>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143341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EF8895-666D-4203-A59E-989CF4E2A01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4E23385-01C4-4D1E-A687-2A37C4EC644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8075494-B2E0-446D-8DCB-28ECA66AE6FA}"/>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5" name="Marcador de pie de página 4">
            <a:extLst>
              <a:ext uri="{FF2B5EF4-FFF2-40B4-BE49-F238E27FC236}">
                <a16:creationId xmlns:a16="http://schemas.microsoft.com/office/drawing/2014/main" id="{05D6AF27-439F-47B1-90C9-537E7BDF4C94}"/>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47EBB593-5E04-4788-BB3B-F61D4781ACDC}"/>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4220240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152A02D-F79A-45E0-802C-B410F2B6BB0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C600A51-1B6B-42A2-AFDA-C7D964C176D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E9593E1-4234-4B83-A6C2-FE4D3F65FDA3}"/>
              </a:ext>
            </a:extLst>
          </p:cNvPr>
          <p:cNvSpPr>
            <a:spLocks noGrp="1"/>
          </p:cNvSpPr>
          <p:nvPr>
            <p:ph type="dt" sz="half" idx="10"/>
          </p:nvPr>
        </p:nvSpPr>
        <p:spPr/>
        <p:txBody>
          <a:bodyPr/>
          <a:lstStyle/>
          <a:p>
            <a:fld id="{7AABDC40-6B3B-4AC6-81F4-BE7E58E41E71}" type="datetimeFigureOut">
              <a:rPr lang="es-CO" smtClean="0"/>
              <a:t>2/12/2020</a:t>
            </a:fld>
            <a:endParaRPr lang="es-CO" dirty="0"/>
          </a:p>
        </p:txBody>
      </p:sp>
      <p:sp>
        <p:nvSpPr>
          <p:cNvPr id="5" name="Marcador de pie de página 4">
            <a:extLst>
              <a:ext uri="{FF2B5EF4-FFF2-40B4-BE49-F238E27FC236}">
                <a16:creationId xmlns:a16="http://schemas.microsoft.com/office/drawing/2014/main" id="{2B4FCDAC-90FD-4DDA-8973-75D61424EF8F}"/>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39008278-289F-4E68-B85F-35B36DFA487E}"/>
              </a:ext>
            </a:extLst>
          </p:cNvPr>
          <p:cNvSpPr>
            <a:spLocks noGrp="1"/>
          </p:cNvSpPr>
          <p:nvPr>
            <p:ph type="sldNum" sz="quarter" idx="12"/>
          </p:nvPr>
        </p:nvSpPr>
        <p:spPr/>
        <p:txBody>
          <a:bodyPr/>
          <a:lstStyle/>
          <a:p>
            <a:fld id="{F48F8C06-CC72-432F-9EED-DA391ACE3496}" type="slidenum">
              <a:rPr lang="es-CO" smtClean="0"/>
              <a:t>‹Nº›</a:t>
            </a:fld>
            <a:endParaRPr lang="es-CO" dirty="0"/>
          </a:p>
        </p:txBody>
      </p:sp>
    </p:spTree>
    <p:extLst>
      <p:ext uri="{BB962C8B-B14F-4D97-AF65-F5344CB8AC3E}">
        <p14:creationId xmlns:p14="http://schemas.microsoft.com/office/powerpoint/2010/main" val="1389958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71C64D-E7B4-45CF-A8C2-E20E5BE997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42A5B2F-2103-41DE-BF9F-EE24E4CF36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621D797-8BCF-45F2-B8E2-2EB21AAFF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BDC40-6B3B-4AC6-81F4-BE7E58E41E71}" type="datetimeFigureOut">
              <a:rPr lang="es-CO" smtClean="0"/>
              <a:t>2/12/2020</a:t>
            </a:fld>
            <a:endParaRPr lang="es-CO" dirty="0"/>
          </a:p>
        </p:txBody>
      </p:sp>
      <p:sp>
        <p:nvSpPr>
          <p:cNvPr id="5" name="Marcador de pie de página 4">
            <a:extLst>
              <a:ext uri="{FF2B5EF4-FFF2-40B4-BE49-F238E27FC236}">
                <a16:creationId xmlns:a16="http://schemas.microsoft.com/office/drawing/2014/main" id="{3C7F5F85-7707-4C0A-AEC5-00108F5C41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8576C674-672F-4F2A-B3EB-F70324C79F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8F8C06-CC72-432F-9EED-DA391ACE3496}" type="slidenum">
              <a:rPr lang="es-CO" smtClean="0"/>
              <a:t>‹Nº›</a:t>
            </a:fld>
            <a:endParaRPr lang="es-CO" dirty="0"/>
          </a:p>
        </p:txBody>
      </p:sp>
    </p:spTree>
    <p:extLst>
      <p:ext uri="{BB962C8B-B14F-4D97-AF65-F5344CB8AC3E}">
        <p14:creationId xmlns:p14="http://schemas.microsoft.com/office/powerpoint/2010/main" val="3561044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C555C66F-6E61-431B-BC47-F5BC7C158C6E}"/>
              </a:ext>
            </a:extLst>
          </p:cNvPr>
          <p:cNvGrpSpPr/>
          <p:nvPr/>
        </p:nvGrpSpPr>
        <p:grpSpPr>
          <a:xfrm>
            <a:off x="0" y="0"/>
            <a:ext cx="12192000" cy="6858000"/>
            <a:chOff x="0" y="0"/>
            <a:chExt cx="12192000" cy="6641432"/>
          </a:xfrm>
        </p:grpSpPr>
        <p:sp>
          <p:nvSpPr>
            <p:cNvPr id="4" name="Rectángulo 3">
              <a:extLst>
                <a:ext uri="{FF2B5EF4-FFF2-40B4-BE49-F238E27FC236}">
                  <a16:creationId xmlns:a16="http://schemas.microsoft.com/office/drawing/2014/main" id="{2BD47CA4-1C8E-4D6B-88B3-1BDDF5C0981F}"/>
                </a:ext>
              </a:extLst>
            </p:cNvPr>
            <p:cNvSpPr/>
            <p:nvPr/>
          </p:nvSpPr>
          <p:spPr>
            <a:xfrm>
              <a:off x="0" y="0"/>
              <a:ext cx="12192000" cy="332071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HI</a:t>
              </a:r>
            </a:p>
          </p:txBody>
        </p:sp>
        <p:sp>
          <p:nvSpPr>
            <p:cNvPr id="6" name="Rectángulo 5">
              <a:extLst>
                <a:ext uri="{FF2B5EF4-FFF2-40B4-BE49-F238E27FC236}">
                  <a16:creationId xmlns:a16="http://schemas.microsoft.com/office/drawing/2014/main" id="{2576FDA3-E1DA-4882-AB7C-9C354D991C46}"/>
                </a:ext>
              </a:extLst>
            </p:cNvPr>
            <p:cNvSpPr/>
            <p:nvPr/>
          </p:nvSpPr>
          <p:spPr>
            <a:xfrm>
              <a:off x="0" y="3320716"/>
              <a:ext cx="12192000" cy="332071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pic>
        <p:nvPicPr>
          <p:cNvPr id="9" name="Picture 2" descr="Colegio Las Américas (IED) - Red Académica">
            <a:extLst>
              <a:ext uri="{FF2B5EF4-FFF2-40B4-BE49-F238E27FC236}">
                <a16:creationId xmlns:a16="http://schemas.microsoft.com/office/drawing/2014/main" id="{792BA1FC-72DD-4F65-B662-337F1F412683}"/>
              </a:ext>
            </a:extLst>
          </p:cNvPr>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3289935" y="972416"/>
            <a:ext cx="5612130" cy="5961380"/>
          </a:xfrm>
          <a:prstGeom prst="ellipse">
            <a:avLst/>
          </a:prstGeom>
          <a:ln>
            <a:noFill/>
          </a:ln>
          <a:effectLst>
            <a:softEdge rad="112500"/>
          </a:effectLst>
        </p:spPr>
      </p:pic>
      <p:sp>
        <p:nvSpPr>
          <p:cNvPr id="7" name="CuadroTexto 6">
            <a:extLst>
              <a:ext uri="{FF2B5EF4-FFF2-40B4-BE49-F238E27FC236}">
                <a16:creationId xmlns:a16="http://schemas.microsoft.com/office/drawing/2014/main" id="{DB180C61-C47F-4A7A-8637-E3F615D45B99}"/>
              </a:ext>
            </a:extLst>
          </p:cNvPr>
          <p:cNvSpPr txBox="1"/>
          <p:nvPr/>
        </p:nvSpPr>
        <p:spPr>
          <a:xfrm>
            <a:off x="847495" y="311845"/>
            <a:ext cx="9697398" cy="923330"/>
          </a:xfrm>
          <a:prstGeom prst="rect">
            <a:avLst/>
          </a:prstGeom>
          <a:noFill/>
        </p:spPr>
        <p:txBody>
          <a:bodyPr wrap="none" rtlCol="0">
            <a:spAutoFit/>
          </a:bodyPr>
          <a:lstStyle/>
          <a:p>
            <a:r>
              <a:rPr lang="es-CO" sz="5400" dirty="0">
                <a:effectLst>
                  <a:outerShdw blurRad="38100" dist="38100" dir="2700000" algn="tl">
                    <a:srgbClr val="000000">
                      <a:alpha val="43137"/>
                    </a:srgbClr>
                  </a:outerShdw>
                </a:effectLst>
              </a:rPr>
              <a:t> COLEGIO LAS AMÉRICAS IED J. M </a:t>
            </a:r>
          </a:p>
        </p:txBody>
      </p:sp>
    </p:spTree>
    <p:extLst>
      <p:ext uri="{BB962C8B-B14F-4D97-AF65-F5344CB8AC3E}">
        <p14:creationId xmlns:p14="http://schemas.microsoft.com/office/powerpoint/2010/main" val="4075882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1">
            <a:extLst>
              <a:ext uri="{FF2B5EF4-FFF2-40B4-BE49-F238E27FC236}">
                <a16:creationId xmlns:a16="http://schemas.microsoft.com/office/drawing/2014/main" id="{7F357D35-3E3E-4EC7-B3AE-C106ABB7D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3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334D921-DCE6-4D92-987F-D98C93F1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rgbClr val="FFFFFF"/>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E4D942F-489D-4A7B-8983-94254348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E8F0F547-5526-40CC-8397-442101C26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768667"/>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93BD913-0EB6-48A4-B22A-6A4DE0898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9" name="Título 8">
            <a:extLst>
              <a:ext uri="{FF2B5EF4-FFF2-40B4-BE49-F238E27FC236}">
                <a16:creationId xmlns:a16="http://schemas.microsoft.com/office/drawing/2014/main" id="{CB12EF17-697C-4E67-AD9D-56BCC58445B4}"/>
              </a:ext>
            </a:extLst>
          </p:cNvPr>
          <p:cNvSpPr>
            <a:spLocks noGrp="1"/>
          </p:cNvSpPr>
          <p:nvPr>
            <p:ph type="title"/>
          </p:nvPr>
        </p:nvSpPr>
        <p:spPr>
          <a:xfrm>
            <a:off x="6736924" y="857675"/>
            <a:ext cx="4566230" cy="3847033"/>
          </a:xfrm>
        </p:spPr>
        <p:txBody>
          <a:bodyPr vert="horz" lIns="91440" tIns="45720" rIns="91440" bIns="45720" rtlCol="0" anchor="b">
            <a:normAutofit fontScale="90000"/>
          </a:bodyPr>
          <a:lstStyle/>
          <a:p>
            <a:pPr algn="ctr"/>
            <a:r>
              <a:rPr lang="en-US" sz="4800" b="1" dirty="0"/>
              <a:t>ACCIONES PEDAGOGICAS DESARROLLADAS DURANTE LA ESTRATEGIA APRENDE EN CASA</a:t>
            </a:r>
          </a:p>
        </p:txBody>
      </p:sp>
      <p:pic>
        <p:nvPicPr>
          <p:cNvPr id="5" name="Picture 2" descr="Colegio Las Américas (IED) - Red Académica">
            <a:extLst>
              <a:ext uri="{FF2B5EF4-FFF2-40B4-BE49-F238E27FC236}">
                <a16:creationId xmlns:a16="http://schemas.microsoft.com/office/drawing/2014/main" id="{860FB7DE-1EDA-454B-954C-F1760228B260}"/>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540" r="2541" b="-1"/>
          <a:stretch/>
        </p:blipFill>
        <p:spPr>
          <a:xfrm>
            <a:off x="1918620" y="1524000"/>
            <a:ext cx="2825657" cy="2875721"/>
          </a:xfrm>
          <a:prstGeom prst="rect">
            <a:avLst/>
          </a:prstGeom>
        </p:spPr>
      </p:pic>
    </p:spTree>
    <p:extLst>
      <p:ext uri="{BB962C8B-B14F-4D97-AF65-F5344CB8AC3E}">
        <p14:creationId xmlns:p14="http://schemas.microsoft.com/office/powerpoint/2010/main" val="1432340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1">
            <a:extLst>
              <a:ext uri="{FF2B5EF4-FFF2-40B4-BE49-F238E27FC236}">
                <a16:creationId xmlns:a16="http://schemas.microsoft.com/office/drawing/2014/main" id="{7F357D35-3E3E-4EC7-B3AE-C106ABB7D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3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334D921-DCE6-4D92-987F-D98C93F1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rgbClr val="FFFFFF"/>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E4D942F-489D-4A7B-8983-94254348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E8F0F547-5526-40CC-8397-442101C26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768667"/>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93BD913-0EB6-48A4-B22A-6A4DE0898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9" name="Título 8">
            <a:extLst>
              <a:ext uri="{FF2B5EF4-FFF2-40B4-BE49-F238E27FC236}">
                <a16:creationId xmlns:a16="http://schemas.microsoft.com/office/drawing/2014/main" id="{CB12EF17-697C-4E67-AD9D-56BCC58445B4}"/>
              </a:ext>
            </a:extLst>
          </p:cNvPr>
          <p:cNvSpPr>
            <a:spLocks noGrp="1"/>
          </p:cNvSpPr>
          <p:nvPr>
            <p:ph type="title"/>
          </p:nvPr>
        </p:nvSpPr>
        <p:spPr>
          <a:xfrm>
            <a:off x="6593932" y="4155918"/>
            <a:ext cx="4501921" cy="3847033"/>
          </a:xfrm>
        </p:spPr>
        <p:txBody>
          <a:bodyPr vert="horz" lIns="91440" tIns="45720" rIns="91440" bIns="45720" rtlCol="0" anchor="b">
            <a:normAutofit fontScale="90000"/>
          </a:bodyPr>
          <a:lstStyle/>
          <a:p>
            <a:r>
              <a:rPr lang="en-US" sz="2400" b="1" dirty="0"/>
              <a:t>1. Utilización del blog Notiamericas.school.blog para informar actividades académicas  y demás procesos del colegio. </a:t>
            </a:r>
            <a:br>
              <a:rPr lang="en-US" sz="2400" b="1" dirty="0"/>
            </a:br>
            <a:br>
              <a:rPr lang="en-US" sz="2400" b="1" dirty="0"/>
            </a:br>
            <a:r>
              <a:rPr lang="en-US" sz="2400" b="1" dirty="0"/>
              <a:t>2. Elaboración y publicación de guías  durante el Segundo periodo.</a:t>
            </a:r>
            <a:br>
              <a:rPr lang="en-US" sz="2400" b="1" dirty="0"/>
            </a:br>
            <a:br>
              <a:rPr lang="en-US" sz="2400" b="1" dirty="0"/>
            </a:br>
            <a:r>
              <a:rPr lang="en-US" sz="2400" b="1" dirty="0"/>
              <a:t>3.  Utilización del  correo institucional del Colegio  “dominio colegiolasamericas.edu.co” (Durante el Segundo periodo)</a:t>
            </a:r>
            <a:br>
              <a:rPr lang="en-US" sz="2400" b="1" dirty="0"/>
            </a:br>
            <a:br>
              <a:rPr lang="en-US" sz="2400" b="1" dirty="0"/>
            </a:br>
            <a:r>
              <a:rPr lang="en-US" sz="2400" b="1" dirty="0"/>
              <a:t>4. Ampliación de los tiempos de  recuepración . En el Segundo peridodo se destinó una semana antes de que se terminara el periodo para que los estudiantes que no habian presentado los trabajos virtuales lo hicieran.</a:t>
            </a:r>
            <a:br>
              <a:rPr lang="en-US" sz="2400" b="1" dirty="0"/>
            </a:br>
            <a:br>
              <a:rPr lang="en-US" sz="2400" b="1" dirty="0"/>
            </a:br>
            <a:br>
              <a:rPr lang="en-US" sz="2400" b="1" dirty="0"/>
            </a:br>
            <a:br>
              <a:rPr lang="en-US" sz="4800" b="1" dirty="0"/>
            </a:br>
            <a:endParaRPr lang="en-US" sz="4800" b="1" dirty="0"/>
          </a:p>
        </p:txBody>
      </p:sp>
      <p:pic>
        <p:nvPicPr>
          <p:cNvPr id="5" name="Picture 2" descr="Colegio Las Américas (IED) - Red Académica">
            <a:extLst>
              <a:ext uri="{FF2B5EF4-FFF2-40B4-BE49-F238E27FC236}">
                <a16:creationId xmlns:a16="http://schemas.microsoft.com/office/drawing/2014/main" id="{860FB7DE-1EDA-454B-954C-F1760228B260}"/>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540" r="2541" b="-1"/>
          <a:stretch/>
        </p:blipFill>
        <p:spPr>
          <a:xfrm>
            <a:off x="1709530" y="1868557"/>
            <a:ext cx="2888974" cy="3220277"/>
          </a:xfrm>
          <a:prstGeom prst="rect">
            <a:avLst/>
          </a:prstGeom>
        </p:spPr>
      </p:pic>
    </p:spTree>
    <p:extLst>
      <p:ext uri="{BB962C8B-B14F-4D97-AF65-F5344CB8AC3E}">
        <p14:creationId xmlns:p14="http://schemas.microsoft.com/office/powerpoint/2010/main" val="538237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1">
            <a:extLst>
              <a:ext uri="{FF2B5EF4-FFF2-40B4-BE49-F238E27FC236}">
                <a16:creationId xmlns:a16="http://schemas.microsoft.com/office/drawing/2014/main" id="{7F357D35-3E3E-4EC7-B3AE-C106ABB7D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3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334D921-DCE6-4D92-987F-D98C93F1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rgbClr val="FFFFFF"/>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E4D942F-489D-4A7B-8983-94254348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E8F0F547-5526-40CC-8397-442101C26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768667"/>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93BD913-0EB6-48A4-B22A-6A4DE0898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9" name="Título 8">
            <a:extLst>
              <a:ext uri="{FF2B5EF4-FFF2-40B4-BE49-F238E27FC236}">
                <a16:creationId xmlns:a16="http://schemas.microsoft.com/office/drawing/2014/main" id="{CB12EF17-697C-4E67-AD9D-56BCC58445B4}"/>
              </a:ext>
            </a:extLst>
          </p:cNvPr>
          <p:cNvSpPr>
            <a:spLocks noGrp="1"/>
          </p:cNvSpPr>
          <p:nvPr>
            <p:ph type="title"/>
          </p:nvPr>
        </p:nvSpPr>
        <p:spPr>
          <a:xfrm>
            <a:off x="6593932" y="410818"/>
            <a:ext cx="4501921" cy="7592134"/>
          </a:xfrm>
        </p:spPr>
        <p:txBody>
          <a:bodyPr vert="horz" lIns="91440" tIns="45720" rIns="91440" bIns="45720" rtlCol="0" anchor="b">
            <a:normAutofit fontScale="90000"/>
          </a:bodyPr>
          <a:lstStyle/>
          <a:p>
            <a:r>
              <a:rPr lang="en-US" sz="2400" b="1" dirty="0"/>
              <a:t>5. Iniciando el tercer periodo se dió otra semana de recuperación y la oportunidad  para que los estudiantes  se pudieran adelantar. </a:t>
            </a:r>
            <a:br>
              <a:rPr lang="en-US" sz="2400" b="1" dirty="0"/>
            </a:br>
            <a:br>
              <a:rPr lang="en-US" sz="2400" b="1" dirty="0"/>
            </a:br>
            <a:r>
              <a:rPr lang="en-US" sz="2400" b="1" dirty="0"/>
              <a:t>6. Implemetación de la Plataforma Teams, como medio virtual para unificar  el Desarrollo de la actividad Académica. </a:t>
            </a:r>
            <a:br>
              <a:rPr lang="en-US" sz="2400" b="1" dirty="0"/>
            </a:br>
            <a:br>
              <a:rPr lang="en-US" sz="2400" b="1" dirty="0"/>
            </a:br>
            <a:r>
              <a:rPr lang="en-US" sz="2400" b="1" dirty="0"/>
              <a:t>7. Creación de aulas Virtuales en la plataforma Teams.</a:t>
            </a:r>
            <a:br>
              <a:rPr lang="en-US" sz="2400" b="1" dirty="0"/>
            </a:br>
            <a:br>
              <a:rPr lang="en-US" sz="2400" b="1" dirty="0"/>
            </a:br>
            <a:r>
              <a:rPr lang="en-US" sz="2400" b="1" dirty="0"/>
              <a:t>8. Desarrollo de clases virtuales y Encuentros sincrónicos,  según organización dada por horarios  de clases.</a:t>
            </a:r>
            <a:br>
              <a:rPr lang="en-US" sz="2400" b="1" dirty="0"/>
            </a:br>
            <a:br>
              <a:rPr lang="en-US" sz="2400" b="1" dirty="0"/>
            </a:br>
            <a:br>
              <a:rPr lang="en-US" sz="2400" b="1" dirty="0"/>
            </a:br>
            <a:br>
              <a:rPr lang="en-US" sz="4800" b="1" dirty="0"/>
            </a:br>
            <a:endParaRPr lang="en-US" sz="4800" b="1" dirty="0"/>
          </a:p>
        </p:txBody>
      </p:sp>
      <p:pic>
        <p:nvPicPr>
          <p:cNvPr id="5" name="Picture 2" descr="Colegio Las Américas (IED) - Red Académica">
            <a:extLst>
              <a:ext uri="{FF2B5EF4-FFF2-40B4-BE49-F238E27FC236}">
                <a16:creationId xmlns:a16="http://schemas.microsoft.com/office/drawing/2014/main" id="{860FB7DE-1EDA-454B-954C-F1760228B260}"/>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540" r="2541" b="-1"/>
          <a:stretch/>
        </p:blipFill>
        <p:spPr>
          <a:xfrm>
            <a:off x="1709530" y="1868557"/>
            <a:ext cx="2888974" cy="3220277"/>
          </a:xfrm>
          <a:prstGeom prst="rect">
            <a:avLst/>
          </a:prstGeom>
        </p:spPr>
      </p:pic>
    </p:spTree>
    <p:extLst>
      <p:ext uri="{BB962C8B-B14F-4D97-AF65-F5344CB8AC3E}">
        <p14:creationId xmlns:p14="http://schemas.microsoft.com/office/powerpoint/2010/main" val="376010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1">
            <a:extLst>
              <a:ext uri="{FF2B5EF4-FFF2-40B4-BE49-F238E27FC236}">
                <a16:creationId xmlns:a16="http://schemas.microsoft.com/office/drawing/2014/main" id="{7F357D35-3E3E-4EC7-B3AE-C106ABB7D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3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334D921-DCE6-4D92-987F-D98C93F1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rgbClr val="FFFFFF"/>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E4D942F-489D-4A7B-8983-94254348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E8F0F547-5526-40CC-8397-442101C26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768667"/>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93BD913-0EB6-48A4-B22A-6A4DE0898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9" name="Título 8">
            <a:extLst>
              <a:ext uri="{FF2B5EF4-FFF2-40B4-BE49-F238E27FC236}">
                <a16:creationId xmlns:a16="http://schemas.microsoft.com/office/drawing/2014/main" id="{CB12EF17-697C-4E67-AD9D-56BCC58445B4}"/>
              </a:ext>
            </a:extLst>
          </p:cNvPr>
          <p:cNvSpPr>
            <a:spLocks noGrp="1"/>
          </p:cNvSpPr>
          <p:nvPr>
            <p:ph type="title"/>
          </p:nvPr>
        </p:nvSpPr>
        <p:spPr>
          <a:xfrm>
            <a:off x="6593932" y="410818"/>
            <a:ext cx="4501921" cy="7592134"/>
          </a:xfrm>
        </p:spPr>
        <p:txBody>
          <a:bodyPr vert="horz" lIns="91440" tIns="45720" rIns="91440" bIns="45720" rtlCol="0" anchor="b">
            <a:normAutofit/>
          </a:bodyPr>
          <a:lstStyle/>
          <a:p>
            <a:r>
              <a:rPr lang="en-US" sz="2400" b="1" dirty="0"/>
              <a:t>9. Seguimiento telefónico y virtual por parte de las coordinaciones y directores de curso con los estudiantes con dificultades de conectividad. </a:t>
            </a:r>
            <a:br>
              <a:rPr lang="en-US" sz="2400" b="1" dirty="0"/>
            </a:br>
            <a:br>
              <a:rPr lang="en-US" sz="2400" b="1" dirty="0"/>
            </a:br>
            <a:r>
              <a:rPr lang="en-US" sz="2400" b="1" dirty="0"/>
              <a:t>10. Desarrollo de reuniones virtuales  de dirección de curso y  de entrega de informes académicos</a:t>
            </a:r>
            <a:br>
              <a:rPr lang="en-US" sz="2400" b="1" dirty="0"/>
            </a:br>
            <a:br>
              <a:rPr lang="en-US" sz="2400" b="1" dirty="0"/>
            </a:br>
            <a:r>
              <a:rPr lang="en-US" sz="2400" b="1" dirty="0"/>
              <a:t>11. Implementación de Boletines Virtuales.</a:t>
            </a:r>
            <a:br>
              <a:rPr lang="en-US" sz="2400" b="1" dirty="0"/>
            </a:br>
            <a:br>
              <a:rPr lang="en-US" sz="2400" b="1" dirty="0"/>
            </a:br>
            <a:r>
              <a:rPr lang="en-US" sz="2400" b="1" dirty="0"/>
              <a:t>12. Implementación de guías en Físico para estudiantes sin conectividad.</a:t>
            </a:r>
            <a:br>
              <a:rPr lang="en-US" sz="2400" b="1" dirty="0"/>
            </a:br>
            <a:br>
              <a:rPr lang="en-US" sz="2400" b="1" dirty="0"/>
            </a:br>
            <a:br>
              <a:rPr lang="en-US" sz="2400" b="1" dirty="0"/>
            </a:br>
            <a:br>
              <a:rPr lang="en-US" sz="4800" b="1" dirty="0"/>
            </a:br>
            <a:endParaRPr lang="en-US" sz="4800" b="1" dirty="0"/>
          </a:p>
        </p:txBody>
      </p:sp>
      <p:pic>
        <p:nvPicPr>
          <p:cNvPr id="5" name="Picture 2" descr="Colegio Las Américas (IED) - Red Académica">
            <a:extLst>
              <a:ext uri="{FF2B5EF4-FFF2-40B4-BE49-F238E27FC236}">
                <a16:creationId xmlns:a16="http://schemas.microsoft.com/office/drawing/2014/main" id="{860FB7DE-1EDA-454B-954C-F1760228B260}"/>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540" r="2541" b="-1"/>
          <a:stretch/>
        </p:blipFill>
        <p:spPr>
          <a:xfrm>
            <a:off x="1709530" y="1868557"/>
            <a:ext cx="2888974" cy="3220277"/>
          </a:xfrm>
          <a:prstGeom prst="rect">
            <a:avLst/>
          </a:prstGeom>
        </p:spPr>
      </p:pic>
    </p:spTree>
    <p:extLst>
      <p:ext uri="{BB962C8B-B14F-4D97-AF65-F5344CB8AC3E}">
        <p14:creationId xmlns:p14="http://schemas.microsoft.com/office/powerpoint/2010/main" val="1582533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1">
            <a:extLst>
              <a:ext uri="{FF2B5EF4-FFF2-40B4-BE49-F238E27FC236}">
                <a16:creationId xmlns:a16="http://schemas.microsoft.com/office/drawing/2014/main" id="{7F357D35-3E3E-4EC7-B3AE-C106ABB7D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3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334D921-DCE6-4D92-987F-D98C93F1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rgbClr val="FFFFFF"/>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E4D942F-489D-4A7B-8983-94254348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E8F0F547-5526-40CC-8397-442101C26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768667"/>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93BD913-0EB6-48A4-B22A-6A4DE0898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9" name="Título 8">
            <a:extLst>
              <a:ext uri="{FF2B5EF4-FFF2-40B4-BE49-F238E27FC236}">
                <a16:creationId xmlns:a16="http://schemas.microsoft.com/office/drawing/2014/main" id="{CB12EF17-697C-4E67-AD9D-56BCC58445B4}"/>
              </a:ext>
            </a:extLst>
          </p:cNvPr>
          <p:cNvSpPr>
            <a:spLocks noGrp="1"/>
          </p:cNvSpPr>
          <p:nvPr>
            <p:ph type="title"/>
          </p:nvPr>
        </p:nvSpPr>
        <p:spPr>
          <a:xfrm>
            <a:off x="7480740" y="3429000"/>
            <a:ext cx="2982514" cy="4247213"/>
          </a:xfrm>
        </p:spPr>
        <p:txBody>
          <a:bodyPr vert="horz" lIns="91440" tIns="45720" rIns="91440" bIns="45720" rtlCol="0" anchor="b">
            <a:normAutofit fontScale="90000"/>
          </a:bodyPr>
          <a:lstStyle/>
          <a:p>
            <a:r>
              <a:rPr lang="en-US" sz="2200" b="1" dirty="0"/>
              <a:t>13. Flexibilización del Sistema Institucional de Evaluación.  </a:t>
            </a:r>
            <a:br>
              <a:rPr lang="en-US" sz="2200" b="1" dirty="0"/>
            </a:br>
            <a:r>
              <a:rPr lang="en-US" sz="2200" b="1" dirty="0"/>
              <a:t>13.1 Se creó rúbrica de evaluación con escala valorativa cualitativa (en letras)</a:t>
            </a:r>
            <a:br>
              <a:rPr lang="en-US" sz="2200" b="1" dirty="0"/>
            </a:br>
            <a:r>
              <a:rPr lang="en-US" sz="2200" b="1" dirty="0"/>
              <a:t>13. 2 Se flexibilizaron las escalas valorativas</a:t>
            </a:r>
            <a:br>
              <a:rPr lang="en-US" sz="2200" b="1" dirty="0"/>
            </a:br>
            <a:r>
              <a:rPr lang="en-US" sz="2200" b="1" dirty="0"/>
              <a:t>13.3  Se  Permitieron recuperaciones finales de mas de dos areas.  Se permitió que estudiantes hasta con seis areas reprobadas presentaran recuepraciones finales. </a:t>
            </a:r>
            <a:br>
              <a:rPr lang="en-US" sz="2200" b="1" dirty="0"/>
            </a:br>
            <a:r>
              <a:rPr lang="en-US" sz="2200" b="1" dirty="0"/>
              <a:t>14. Se utilizaron medios alternos de comunicación como whatsApp, facebook, llamadas telefónicas etc. </a:t>
            </a:r>
            <a:br>
              <a:rPr lang="en-US" sz="2400" b="1" dirty="0"/>
            </a:br>
            <a:br>
              <a:rPr lang="en-US" sz="2400" b="1" dirty="0"/>
            </a:br>
            <a:br>
              <a:rPr lang="en-US" sz="4800" b="1" dirty="0"/>
            </a:br>
            <a:endParaRPr lang="en-US" sz="4800" b="1" dirty="0"/>
          </a:p>
        </p:txBody>
      </p:sp>
      <p:pic>
        <p:nvPicPr>
          <p:cNvPr id="5" name="Picture 2" descr="Colegio Las Américas (IED) - Red Académica">
            <a:extLst>
              <a:ext uri="{FF2B5EF4-FFF2-40B4-BE49-F238E27FC236}">
                <a16:creationId xmlns:a16="http://schemas.microsoft.com/office/drawing/2014/main" id="{860FB7DE-1EDA-454B-954C-F1760228B260}"/>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540" r="2541" b="-1"/>
          <a:stretch/>
        </p:blipFill>
        <p:spPr>
          <a:xfrm>
            <a:off x="1709530" y="1868557"/>
            <a:ext cx="2888974" cy="3220277"/>
          </a:xfrm>
          <a:prstGeom prst="rect">
            <a:avLst/>
          </a:prstGeom>
        </p:spPr>
      </p:pic>
    </p:spTree>
    <p:extLst>
      <p:ext uri="{BB962C8B-B14F-4D97-AF65-F5344CB8AC3E}">
        <p14:creationId xmlns:p14="http://schemas.microsoft.com/office/powerpoint/2010/main" val="1685235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1">
            <a:extLst>
              <a:ext uri="{FF2B5EF4-FFF2-40B4-BE49-F238E27FC236}">
                <a16:creationId xmlns:a16="http://schemas.microsoft.com/office/drawing/2014/main" id="{7F357D35-3E3E-4EC7-B3AE-C106ABB7D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3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334D921-DCE6-4D92-987F-D98C93F1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rgbClr val="FFFFFF"/>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DE4D942F-489D-4A7B-8983-942543481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E8F0F547-5526-40CC-8397-442101C26B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768667"/>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93BD913-0EB6-48A4-B22A-6A4DE0898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9" name="Título 8">
            <a:extLst>
              <a:ext uri="{FF2B5EF4-FFF2-40B4-BE49-F238E27FC236}">
                <a16:creationId xmlns:a16="http://schemas.microsoft.com/office/drawing/2014/main" id="{CB12EF17-697C-4E67-AD9D-56BCC58445B4}"/>
              </a:ext>
            </a:extLst>
          </p:cNvPr>
          <p:cNvSpPr>
            <a:spLocks noGrp="1"/>
          </p:cNvSpPr>
          <p:nvPr>
            <p:ph type="title"/>
          </p:nvPr>
        </p:nvSpPr>
        <p:spPr>
          <a:xfrm>
            <a:off x="6881848" y="3723861"/>
            <a:ext cx="3380081" cy="5373649"/>
          </a:xfrm>
        </p:spPr>
        <p:txBody>
          <a:bodyPr vert="horz" lIns="91440" tIns="45720" rIns="91440" bIns="45720" rtlCol="0" anchor="b">
            <a:normAutofit fontScale="90000"/>
          </a:bodyPr>
          <a:lstStyle/>
          <a:p>
            <a:r>
              <a:rPr lang="en-US" sz="2400" b="1" dirty="0"/>
              <a:t>Sentimos la tranquilidad y la confianza de haber implementado todas las estrategias posibles y al alcance para enfrentar el reto de la virtualidad. Fue una experiencia díficil pero de gran aprendizaje, y como colegio brindamos todas las posibilidades para que nuestros estudiantes pudieran adaptarse a las nuevas circunstancias  y cumplir con el Desarrollo de sus actividades académicas, obteniendo buenos resultados.</a:t>
            </a:r>
            <a:br>
              <a:rPr lang="en-US" sz="2400" b="1" dirty="0"/>
            </a:br>
            <a:br>
              <a:rPr lang="en-US" sz="2400" b="1" dirty="0"/>
            </a:br>
            <a:r>
              <a:rPr lang="en-US" sz="2400" b="1" dirty="0"/>
              <a:t>MUCHAS GRACIAS   </a:t>
            </a:r>
            <a:br>
              <a:rPr lang="en-US" sz="2400" b="1" dirty="0"/>
            </a:br>
            <a:br>
              <a:rPr lang="en-US" sz="2400" b="1" dirty="0"/>
            </a:br>
            <a:br>
              <a:rPr lang="en-US" sz="2400" b="1" dirty="0"/>
            </a:br>
            <a:br>
              <a:rPr lang="en-US" sz="2400" b="1" dirty="0"/>
            </a:br>
            <a:r>
              <a:rPr lang="en-US" sz="2400" b="1" dirty="0"/>
              <a:t>. </a:t>
            </a:r>
            <a:br>
              <a:rPr lang="en-US" sz="2400" b="1" dirty="0"/>
            </a:br>
            <a:br>
              <a:rPr lang="en-US" sz="2400" b="1" dirty="0"/>
            </a:br>
            <a:br>
              <a:rPr lang="en-US" sz="2400" b="1" dirty="0"/>
            </a:br>
            <a:br>
              <a:rPr lang="en-US" sz="4800" b="1" dirty="0"/>
            </a:br>
            <a:endParaRPr lang="en-US" sz="4800" b="1" dirty="0"/>
          </a:p>
        </p:txBody>
      </p:sp>
      <p:pic>
        <p:nvPicPr>
          <p:cNvPr id="5" name="Picture 2" descr="Colegio Las Américas (IED) - Red Académica">
            <a:extLst>
              <a:ext uri="{FF2B5EF4-FFF2-40B4-BE49-F238E27FC236}">
                <a16:creationId xmlns:a16="http://schemas.microsoft.com/office/drawing/2014/main" id="{860FB7DE-1EDA-454B-954C-F1760228B260}"/>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2540" r="2541" b="-1"/>
          <a:stretch/>
        </p:blipFill>
        <p:spPr>
          <a:xfrm>
            <a:off x="1709530" y="1868557"/>
            <a:ext cx="2888974" cy="3220277"/>
          </a:xfrm>
          <a:prstGeom prst="rect">
            <a:avLst/>
          </a:prstGeom>
        </p:spPr>
      </p:pic>
    </p:spTree>
    <p:extLst>
      <p:ext uri="{BB962C8B-B14F-4D97-AF65-F5344CB8AC3E}">
        <p14:creationId xmlns:p14="http://schemas.microsoft.com/office/powerpoint/2010/main" val="39731193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426</Words>
  <Application>Microsoft Office PowerPoint</Application>
  <PresentationFormat>Panorámica</PresentationFormat>
  <Paragraphs>8</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Calibri Light</vt:lpstr>
      <vt:lpstr>Tema de Office</vt:lpstr>
      <vt:lpstr>Presentación de PowerPoint</vt:lpstr>
      <vt:lpstr>ACCIONES PEDAGOGICAS DESARROLLADAS DURANTE LA ESTRATEGIA APRENDE EN CASA</vt:lpstr>
      <vt:lpstr>1. Utilización del blog Notiamericas.school.blog para informar actividades académicas  y demás procesos del colegio.   2. Elaboración y publicación de guías  durante el Segundo periodo.  3.  Utilización del  correo institucional del Colegio  “dominio colegiolasamericas.edu.co” (Durante el Segundo periodo)  4. Ampliación de los tiempos de  recuepración . En el Segundo peridodo se destinó una semana antes de que se terminara el periodo para que los estudiantes que no habian presentado los trabajos virtuales lo hicieran.    </vt:lpstr>
      <vt:lpstr>5. Iniciando el tercer periodo se dió otra semana de recuperación y la oportunidad  para que los estudiantes  se pudieran adelantar.   6. Implemetación de la Plataforma Teams, como medio virtual para unificar  el Desarrollo de la actividad Académica.   7. Creación de aulas Virtuales en la plataforma Teams.  8. Desarrollo de clases virtuales y Encuentros sincrónicos,  según organización dada por horarios  de clases.    </vt:lpstr>
      <vt:lpstr>9. Seguimiento telefónico y virtual por parte de las coordinaciones y directores de curso con los estudiantes con dificultades de conectividad.   10. Desarrollo de reuniones virtuales  de dirección de curso y  de entrega de informes académicos  11. Implementación de Boletines Virtuales.  12. Implementación de guías en Físico para estudiantes sin conectividad.    </vt:lpstr>
      <vt:lpstr>13. Flexibilización del Sistema Institucional de Evaluación.   13.1 Se creó rúbrica de evaluación con escala valorativa cualitativa (en letras) 13. 2 Se flexibilizaron las escalas valorativas 13.3  Se  Permitieron recuperaciones finales de mas de dos areas.  Se permitió que estudiantes hasta con seis areas reprobadas presentaran recuepraciones finales.  14. Se utilizaron medios alternos de comunicación como whatsApp, facebook, llamadas telefónicas etc.    </vt:lpstr>
      <vt:lpstr>Sentimos la tranquilidad y la confianza de haber implementado todas las estrategias posibles y al alcance para enfrentar el reto de la virtualidad. Fue una experiencia díficil pero de gran aprendizaje, y como colegio brindamos todas las posibilidades para que nuestros estudiantes pudieran adaptarse a las nuevas circunstancias  y cumplir con el Desarrollo de sus actividades académicas, obteniendo buenos resultados.  MUCHAS GRACIAS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Alberto Gil Martinez</dc:creator>
  <cp:lastModifiedBy>Carlos Alberto Gil Martinez</cp:lastModifiedBy>
  <cp:revision>13</cp:revision>
  <dcterms:created xsi:type="dcterms:W3CDTF">2020-12-02T12:39:16Z</dcterms:created>
  <dcterms:modified xsi:type="dcterms:W3CDTF">2020-12-02T17:36:44Z</dcterms:modified>
</cp:coreProperties>
</file>