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333" r:id="rId3"/>
    <p:sldId id="334" r:id="rId4"/>
    <p:sldId id="258" r:id="rId5"/>
    <p:sldId id="259" r:id="rId6"/>
    <p:sldId id="261" r:id="rId7"/>
    <p:sldId id="313" r:id="rId8"/>
    <p:sldId id="315" r:id="rId9"/>
    <p:sldId id="316" r:id="rId10"/>
    <p:sldId id="317" r:id="rId11"/>
    <p:sldId id="318" r:id="rId12"/>
    <p:sldId id="319" r:id="rId13"/>
    <p:sldId id="263" r:id="rId14"/>
    <p:sldId id="265" r:id="rId15"/>
    <p:sldId id="332" r:id="rId16"/>
    <p:sldId id="323" r:id="rId17"/>
    <p:sldId id="304" r:id="rId18"/>
    <p:sldId id="30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43A88-38CF-4385-A8CC-0FB7AE4457A0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1385F-B88B-4EE8-BD72-89B25427F3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3500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7603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5847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7677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1799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1608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5997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7486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9785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9156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5907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5379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B6C60-E2CD-417D-93FD-15BAB108E247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51111-107B-47A5-8102-1EBD792916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2641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redacademica.edu.co/colegios/colegio-las-americas-ie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865DF3-AFDD-413D-8A45-1E4185A457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9637" y="2351244"/>
            <a:ext cx="1433900" cy="45719"/>
          </a:xfrm>
        </p:spPr>
        <p:txBody>
          <a:bodyPr>
            <a:normAutofit fontScale="90000"/>
          </a:bodyPr>
          <a:lstStyle/>
          <a:p>
            <a:r>
              <a:rPr lang="es-MX" dirty="0"/>
              <a:t/>
            </a:r>
            <a:br>
              <a:rPr lang="es-MX" dirty="0"/>
            </a:b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965355-ADBF-49BC-96B2-63CA07994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212" y="798490"/>
            <a:ext cx="10749318" cy="5653825"/>
          </a:xfrm>
        </p:spPr>
        <p:txBody>
          <a:bodyPr>
            <a:normAutofit fontScale="92500" lnSpcReduction="10000"/>
          </a:bodyPr>
          <a:lstStyle/>
          <a:p>
            <a:r>
              <a:rPr lang="es-CO" altLang="es-CO" sz="4000" b="1" dirty="0">
                <a:solidFill>
                  <a:srgbClr val="7030A0"/>
                </a:solidFill>
              </a:rPr>
              <a:t>COLEGIO LAS AMERICAS IED</a:t>
            </a:r>
          </a:p>
          <a:p>
            <a:r>
              <a:rPr lang="es-CO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RENDICIÓN </a:t>
            </a:r>
            <a: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CUENTAS E INFORME DE </a:t>
            </a:r>
            <a:r>
              <a:rPr lang="es-CO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GESTIÓN</a:t>
            </a:r>
          </a:p>
          <a:p>
            <a: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CO" altLang="es-CO" sz="3600" b="1" dirty="0">
                <a:solidFill>
                  <a:schemeClr val="accent4"/>
                </a:solidFill>
              </a:rPr>
              <a:t>VIGENCIA </a:t>
            </a:r>
            <a:r>
              <a:rPr lang="es-CO" altLang="es-CO" sz="3600" b="1" dirty="0" smtClean="0">
                <a:solidFill>
                  <a:schemeClr val="accent4"/>
                </a:solidFill>
              </a:rPr>
              <a:t>2022 </a:t>
            </a:r>
            <a:endParaRPr lang="es-CO" altLang="es-CO" sz="3600" b="1" dirty="0">
              <a:solidFill>
                <a:schemeClr val="accent4"/>
              </a:solidFill>
            </a:endParaRPr>
          </a:p>
          <a:p>
            <a:pPr eaLnBrk="1" hangingPunct="1"/>
            <a:endParaRPr lang="es-CO" altLang="es-CO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/>
            <a:r>
              <a:rPr lang="es-CO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LOCALIDAD OCTAVA  KENNEDY</a:t>
            </a:r>
            <a:endParaRPr lang="es-CO" altLang="es-CO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s-MX" b="1" dirty="0"/>
              <a:t>RECTORA</a:t>
            </a:r>
          </a:p>
          <a:p>
            <a:r>
              <a:rPr lang="es-MX" b="1" dirty="0"/>
              <a:t>OLGA MARÍA MORA </a:t>
            </a:r>
            <a:r>
              <a:rPr lang="es-MX" b="1" dirty="0" smtClean="0"/>
              <a:t>PUENTES</a:t>
            </a:r>
          </a:p>
          <a:p>
            <a:r>
              <a:rPr lang="es-MX" b="1" dirty="0" smtClean="0"/>
              <a:t/>
            </a:r>
            <a:br>
              <a:rPr lang="es-MX" b="1" dirty="0" smtClean="0"/>
            </a:br>
            <a:endParaRPr lang="es-MX" b="1" dirty="0" smtClean="0"/>
          </a:p>
          <a:p>
            <a:r>
              <a:rPr lang="es-MX" b="1" dirty="0" smtClean="0"/>
              <a:t>Esta presentación la podrán encontrar en la </a:t>
            </a:r>
          </a:p>
          <a:p>
            <a:r>
              <a:rPr lang="es-MX" b="1" dirty="0" smtClean="0"/>
              <a:t>página web del colegio en red académica</a:t>
            </a:r>
          </a:p>
          <a:p>
            <a:r>
              <a:rPr lang="es-MX" b="1" dirty="0" smtClean="0"/>
              <a:t> y en el siguiente link:</a:t>
            </a:r>
          </a:p>
          <a:p>
            <a:r>
              <a:rPr lang="es-CO" sz="3000" b="1" dirty="0">
                <a:hlinkClick r:id="rId2"/>
              </a:rPr>
              <a:t>https://</a:t>
            </a:r>
            <a:r>
              <a:rPr lang="es-CO" sz="3000" b="1" dirty="0" smtClean="0">
                <a:hlinkClick r:id="rId2"/>
              </a:rPr>
              <a:t>www.redacademica.edu.co/colegios/colegio-las-americas-ied</a:t>
            </a:r>
            <a:endParaRPr lang="es-CO" sz="3000" b="1" dirty="0" smtClean="0"/>
          </a:p>
          <a:p>
            <a:endParaRPr lang="es-CO" b="1" dirty="0"/>
          </a:p>
        </p:txBody>
      </p:sp>
      <p:pic>
        <p:nvPicPr>
          <p:cNvPr id="1026" name="Picture 2" descr="Colegio Las Américas IED - YouTube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07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                     COLEGIO </a:t>
            </a:r>
            <a:r>
              <a:rPr lang="es-MX" dirty="0"/>
              <a:t>LAS AMÉRICAS IED                           			</a:t>
            </a:r>
            <a:r>
              <a:rPr lang="es-MX" dirty="0" smtClean="0"/>
              <a:t>      </a:t>
            </a:r>
            <a:r>
              <a:rPr lang="es-CO" sz="40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BALANCE GENERAL</a:t>
            </a:r>
            <a:endParaRPr lang="es-CO" sz="4000" dirty="0"/>
          </a:p>
        </p:txBody>
      </p:sp>
      <p:pic>
        <p:nvPicPr>
          <p:cNvPr id="7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8" y="2544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847398"/>
              </p:ext>
            </p:extLst>
          </p:nvPr>
        </p:nvGraphicFramePr>
        <p:xfrm>
          <a:off x="482601" y="1821517"/>
          <a:ext cx="11362268" cy="50364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3000">
                  <a:extLst>
                    <a:ext uri="{9D8B030D-6E8A-4147-A177-3AD203B41FA5}">
                      <a16:colId xmlns:a16="http://schemas.microsoft.com/office/drawing/2014/main" val="3095597918"/>
                    </a:ext>
                  </a:extLst>
                </a:gridCol>
                <a:gridCol w="2945119">
                  <a:extLst>
                    <a:ext uri="{9D8B030D-6E8A-4147-A177-3AD203B41FA5}">
                      <a16:colId xmlns:a16="http://schemas.microsoft.com/office/drawing/2014/main" val="1264041383"/>
                    </a:ext>
                  </a:extLst>
                </a:gridCol>
                <a:gridCol w="129585">
                  <a:extLst>
                    <a:ext uri="{9D8B030D-6E8A-4147-A177-3AD203B41FA5}">
                      <a16:colId xmlns:a16="http://schemas.microsoft.com/office/drawing/2014/main" val="1545641216"/>
                    </a:ext>
                  </a:extLst>
                </a:gridCol>
                <a:gridCol w="1793578">
                  <a:extLst>
                    <a:ext uri="{9D8B030D-6E8A-4147-A177-3AD203B41FA5}">
                      <a16:colId xmlns:a16="http://schemas.microsoft.com/office/drawing/2014/main" val="1502542839"/>
                    </a:ext>
                  </a:extLst>
                </a:gridCol>
                <a:gridCol w="117805">
                  <a:extLst>
                    <a:ext uri="{9D8B030D-6E8A-4147-A177-3AD203B41FA5}">
                      <a16:colId xmlns:a16="http://schemas.microsoft.com/office/drawing/2014/main" val="1087015330"/>
                    </a:ext>
                  </a:extLst>
                </a:gridCol>
                <a:gridCol w="768675">
                  <a:extLst>
                    <a:ext uri="{9D8B030D-6E8A-4147-A177-3AD203B41FA5}">
                      <a16:colId xmlns:a16="http://schemas.microsoft.com/office/drawing/2014/main" val="3728786607"/>
                    </a:ext>
                  </a:extLst>
                </a:gridCol>
                <a:gridCol w="3110045">
                  <a:extLst>
                    <a:ext uri="{9D8B030D-6E8A-4147-A177-3AD203B41FA5}">
                      <a16:colId xmlns:a16="http://schemas.microsoft.com/office/drawing/2014/main" val="1694717380"/>
                    </a:ext>
                  </a:extLst>
                </a:gridCol>
                <a:gridCol w="129585">
                  <a:extLst>
                    <a:ext uri="{9D8B030D-6E8A-4147-A177-3AD203B41FA5}">
                      <a16:colId xmlns:a16="http://schemas.microsoft.com/office/drawing/2014/main" val="1885273007"/>
                    </a:ext>
                  </a:extLst>
                </a:gridCol>
                <a:gridCol w="1884876">
                  <a:extLst>
                    <a:ext uri="{9D8B030D-6E8A-4147-A177-3AD203B41FA5}">
                      <a16:colId xmlns:a16="http://schemas.microsoft.com/office/drawing/2014/main" val="3835426638"/>
                    </a:ext>
                  </a:extLst>
                </a:gridCol>
              </a:tblGrid>
              <a:tr h="93560"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3335198093"/>
                  </a:ext>
                </a:extLst>
              </a:tr>
              <a:tr h="16405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COLEGIO LAS AMERICAS I.E.D.</a:t>
                      </a:r>
                      <a:endParaRPr lang="es-CO" sz="900" b="0" i="1" u="none" strike="noStrike">
                        <a:solidFill>
                          <a:srgbClr val="FF0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131217"/>
                  </a:ext>
                </a:extLst>
              </a:tr>
              <a:tr h="16405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Nit. :  860532364</a:t>
                      </a:r>
                      <a:endParaRPr lang="es-CO" sz="900" b="0" i="1" u="none" strike="noStrike">
                        <a:solidFill>
                          <a:srgbClr val="FF0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98071"/>
                  </a:ext>
                </a:extLst>
              </a:tr>
              <a:tr h="16405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BALANCE GENERAL  </a:t>
                      </a:r>
                      <a:endParaRPr lang="es-CO" sz="900" b="0" i="1" u="none" strike="noStrike">
                        <a:solidFill>
                          <a:srgbClr val="FF0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760323"/>
                  </a:ext>
                </a:extLst>
              </a:tr>
              <a:tr h="14706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</a:rPr>
                        <a:t>31 de diciembre  del  2022</a:t>
                      </a:r>
                      <a:endParaRPr lang="es-MX" sz="700" b="0" i="1" u="none" strike="noStrike">
                        <a:solidFill>
                          <a:srgbClr val="FF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848905"/>
                  </a:ext>
                </a:extLst>
              </a:tr>
              <a:tr h="93560">
                <a:tc>
                  <a:txBody>
                    <a:bodyPr/>
                    <a:lstStyle/>
                    <a:p>
                      <a:pPr algn="l" fontAlgn="b"/>
                      <a:r>
                        <a:rPr lang="es-CO" sz="500" u="none" strike="noStrike">
                          <a:effectLst/>
                        </a:rPr>
                        <a:t> 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500" u="none" strike="noStrike">
                          <a:effectLst/>
                        </a:rPr>
                        <a:t> 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500" u="none" strike="noStrike">
                          <a:effectLst/>
                        </a:rPr>
                        <a:t> 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500" u="none" strike="noStrike">
                          <a:effectLst/>
                        </a:rPr>
                        <a:t> 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500" u="none" strike="noStrike">
                          <a:effectLst/>
                        </a:rPr>
                        <a:t> 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500" u="none" strike="noStrike">
                          <a:effectLst/>
                        </a:rPr>
                        <a:t> 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500" u="none" strike="noStrike">
                          <a:effectLst/>
                        </a:rPr>
                        <a:t> 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500" u="none" strike="noStrike">
                          <a:effectLst/>
                        </a:rPr>
                        <a:t> 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500" u="none" strike="noStrike">
                          <a:effectLst/>
                        </a:rPr>
                        <a:t> 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1074352053"/>
                  </a:ext>
                </a:extLst>
              </a:tr>
              <a:tr h="93560"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169799195"/>
                  </a:ext>
                </a:extLst>
              </a:tr>
              <a:tr h="185187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</a:t>
                      </a:r>
                      <a:endParaRPr lang="es-CO" sz="600" b="1" i="0" u="none" strike="noStrike">
                        <a:solidFill>
                          <a:srgbClr val="00206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ACTIVO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 </a:t>
                      </a:r>
                      <a:endParaRPr lang="es-CO" sz="600" b="0" i="0" u="none" strike="noStrike">
                        <a:solidFill>
                          <a:srgbClr val="00206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 </a:t>
                      </a:r>
                      <a:endParaRPr lang="es-CO" sz="600" b="0" i="0" u="none" strike="noStrike">
                        <a:solidFill>
                          <a:srgbClr val="00206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2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PASIVO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 </a:t>
                      </a:r>
                      <a:endParaRPr lang="es-CO" sz="600" b="0" i="0" u="none" strike="noStrike">
                        <a:solidFill>
                          <a:srgbClr val="00206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 </a:t>
                      </a:r>
                      <a:endParaRPr lang="es-CO" sz="6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2317715906"/>
                  </a:ext>
                </a:extLst>
              </a:tr>
              <a:tr h="185187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11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u="none" strike="noStrike">
                          <a:effectLst/>
                        </a:rPr>
                        <a:t>EFECTIVO Y EQUIVALENTES AL EFECTIVO</a:t>
                      </a: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173.594.702,85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24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CUENTAS POR PAGAR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4.664.000,00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3881816647"/>
                  </a:ext>
                </a:extLst>
              </a:tr>
              <a:tr h="214599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1110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DEPOSITOS EN INSTITUCIONES FINANCIERAS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173.594.702,85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2425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ACREEDORES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548085617"/>
                  </a:ext>
                </a:extLst>
              </a:tr>
              <a:tr h="214599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1133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EQUIVALENTES AL EFECTIVO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2436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u="none" strike="noStrike">
                          <a:effectLst/>
                        </a:rPr>
                        <a:t>RETENCIÓN EN LA FUENTE E IMPUESTO DE TIMBRE</a:t>
                      </a: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4.664.000,00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1635009585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14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DEUDORES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600" u="none" strike="noStrike">
                          <a:effectLst/>
                        </a:rPr>
                        <a:t>TOTAL PASIVO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4.664.000,00 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2362211319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1407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PRESTACIÓN DE SERVICIOS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2009230996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1413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TRANSFERENCIAS POR COBRAR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3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PATRIMONIO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 </a:t>
                      </a:r>
                      <a:endParaRPr lang="es-CO" sz="600" b="0" i="0" u="none" strike="noStrike">
                        <a:solidFill>
                          <a:srgbClr val="00206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 </a:t>
                      </a:r>
                      <a:endParaRPr lang="es-CO" sz="6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3090695379"/>
                  </a:ext>
                </a:extLst>
              </a:tr>
              <a:tr h="22876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1470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OTROS DEUDORES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31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u="none" strike="noStrike">
                          <a:effectLst/>
                        </a:rPr>
                        <a:t>PATRIMONIO DE LAS ENTIDADES DE GOBIERNO</a:t>
                      </a: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184.379.127,85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3822643097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16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PROPIEDADES, PLANTA Y EQUIPO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15.448.425,00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3105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CAPITAL FISCAL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121.525.374,25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62170695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1655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MAQUINARIA Y EQUIPO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31.570.606,00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3109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RESULTADOS DE EJERCICIOS ANTERIORES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226.900.892,33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2035936782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1660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EQUIPO MÉDICO Y CIENTÍFICO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600" u="none" strike="noStrike">
                          <a:effectLst/>
                        </a:rPr>
                        <a:t>3110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600" u="none" strike="noStrike">
                          <a:effectLst/>
                        </a:rPr>
                        <a:t>RESULTADO DEL EJERCICIO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(164.047.138,73)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3602512772"/>
                  </a:ext>
                </a:extLst>
              </a:tr>
              <a:tr h="22876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1665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u="none" strike="noStrike">
                          <a:effectLst/>
                        </a:rPr>
                        <a:t>MUEBLES, ENSERES Y EQUIPOS DE OFICINA</a:t>
                      </a: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42.354.707,00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600" u="none" strike="noStrike">
                          <a:effectLst/>
                        </a:rPr>
                        <a:t>3120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600" u="none" strike="noStrike">
                          <a:effectLst/>
                        </a:rPr>
                        <a:t>SUPERÁVIT POR DONACIÓN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804929553"/>
                  </a:ext>
                </a:extLst>
              </a:tr>
              <a:tr h="22876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1670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u="none" strike="noStrike">
                          <a:effectLst/>
                        </a:rPr>
                        <a:t>EQUIPOS DE COMUNICACIÓN Y COMPUTACIÓN</a:t>
                      </a: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172.170.730,00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600" u="none" strike="noStrike">
                          <a:effectLst/>
                        </a:rPr>
                        <a:t>3128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600" u="none" strike="noStrike">
                          <a:effectLst/>
                        </a:rPr>
                        <a:t>PROVISION, AGOTAMIENTO, DEPRECIACION Y AMORTIZACIONES (DB)</a:t>
                      </a: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2190329906"/>
                  </a:ext>
                </a:extLst>
              </a:tr>
              <a:tr h="22876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1675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u="none" strike="noStrike">
                          <a:effectLst/>
                        </a:rPr>
                        <a:t>EQUIPO DE TRANSPORTE, TRACCIÓN Y ELEVACIÓN</a:t>
                      </a: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3145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u="none" strike="noStrike">
                          <a:effectLst/>
                        </a:rPr>
                        <a:t>IMPACTOS POR LA TRANSICIÓN AL NUEVO MARCO DE REGULACIÓN</a:t>
                      </a: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4142951883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1681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600" u="none" strike="noStrike">
                          <a:effectLst/>
                        </a:rPr>
                        <a:t>BIENES DE ARTE Y CULTURA</a:t>
                      </a: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                   -  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600" u="none" strike="noStrike">
                          <a:effectLst/>
                        </a:rPr>
                        <a:t>TOTAL PATRIMONIO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184.379.127,85 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1611978521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1685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DEPRECIACIÓN ACUMULADA (CR)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(230.647.618,00)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600" u="none" strike="noStrike">
                          <a:effectLst/>
                        </a:rPr>
                        <a:t>TOTAL PASIVO Y PATRIMONIO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   189.043.127,85 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1865309481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4248133536"/>
                  </a:ext>
                </a:extLst>
              </a:tr>
              <a:tr h="11438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600" u="none" strike="noStrike">
                          <a:effectLst/>
                        </a:rPr>
                        <a:t>TOTAL ACTIVO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                       189.043.127,85 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4083094348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2285583724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2356746865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3214121488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500" u="none" strike="noStrike">
                          <a:effectLst/>
                        </a:rPr>
                        <a:t>1</a:t>
                      </a:r>
                      <a:endParaRPr lang="es-CO" sz="500" b="0" i="0" u="none" strike="noStrike">
                        <a:solidFill>
                          <a:srgbClr val="FFFFFF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2567978899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268198869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3411220040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1" i="1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extLst>
                  <a:ext uri="{0D108BD9-81ED-4DB2-BD59-A6C34878D82A}">
                    <a16:rowId xmlns:a16="http://schemas.microsoft.com/office/drawing/2014/main" val="17670945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600" u="none" strike="noStrike">
                          <a:effectLst/>
                        </a:rPr>
                        <a:t>ORIGINAL FIRMADO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600" u="none" strike="noStrike">
                          <a:effectLst/>
                        </a:rPr>
                        <a:t>ORIGINAL FIRMADO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13665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600" u="none" strike="noStrike">
                          <a:effectLst/>
                        </a:rPr>
                        <a:t>OLGA MARIA MORA FUENTES</a:t>
                      </a:r>
                      <a:endParaRPr lang="es-CO" sz="600" b="1" i="1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600" u="none" strike="noStrike">
                          <a:effectLst/>
                        </a:rPr>
                        <a:t>OSCAR EUGENIO CORTES CASTAÑO</a:t>
                      </a:r>
                      <a:endParaRPr lang="es-CO" sz="600" b="1" i="1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967385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600" u="none" strike="noStrike">
                          <a:effectLst/>
                        </a:rPr>
                        <a:t>Rector Ordenador del Gasto</a:t>
                      </a:r>
                      <a:endParaRPr lang="es-CO" sz="600" b="1" i="1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600" u="none" strike="noStrike">
                          <a:effectLst/>
                        </a:rPr>
                        <a:t>Contador</a:t>
                      </a:r>
                      <a:endParaRPr lang="es-CO" sz="600" b="1" i="1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909862"/>
                  </a:ext>
                </a:extLst>
              </a:tr>
              <a:tr h="114380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4710" marR="4710" marT="471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600" u="none" strike="noStrike" dirty="0">
                          <a:effectLst/>
                        </a:rPr>
                        <a:t>T.P. 37661 - T</a:t>
                      </a:r>
                      <a:endParaRPr lang="es-CO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0" marR="4710" marT="471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889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987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                </a:t>
            </a:r>
            <a:r>
              <a:rPr lang="es-MX" b="1" dirty="0" smtClean="0"/>
              <a:t>COLEGIO </a:t>
            </a:r>
            <a:r>
              <a:rPr lang="es-MX" b="1" dirty="0"/>
              <a:t>LAS AMÉRICAS </a:t>
            </a:r>
            <a:r>
              <a:rPr lang="es-MX" b="1" dirty="0" smtClean="0"/>
              <a:t>IED</a:t>
            </a:r>
            <a:br>
              <a:rPr lang="es-MX" b="1" dirty="0" smtClean="0"/>
            </a:br>
            <a:r>
              <a:rPr lang="es-MX" b="1" dirty="0"/>
              <a:t> </a:t>
            </a:r>
            <a:r>
              <a:rPr lang="es-MX" b="1" dirty="0" smtClean="0"/>
              <a:t>                     ESTADO DE TESORERÍA</a:t>
            </a:r>
            <a:endParaRPr lang="es-CO" b="1" dirty="0"/>
          </a:p>
        </p:txBody>
      </p:sp>
      <p:pic>
        <p:nvPicPr>
          <p:cNvPr id="4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8" y="2544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405215"/>
              </p:ext>
            </p:extLst>
          </p:nvPr>
        </p:nvGraphicFramePr>
        <p:xfrm>
          <a:off x="1263536" y="1792408"/>
          <a:ext cx="10158150" cy="49076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6180">
                  <a:extLst>
                    <a:ext uri="{9D8B030D-6E8A-4147-A177-3AD203B41FA5}">
                      <a16:colId xmlns:a16="http://schemas.microsoft.com/office/drawing/2014/main" val="3343983529"/>
                    </a:ext>
                  </a:extLst>
                </a:gridCol>
                <a:gridCol w="916180">
                  <a:extLst>
                    <a:ext uri="{9D8B030D-6E8A-4147-A177-3AD203B41FA5}">
                      <a16:colId xmlns:a16="http://schemas.microsoft.com/office/drawing/2014/main" val="3024984506"/>
                    </a:ext>
                  </a:extLst>
                </a:gridCol>
                <a:gridCol w="916180">
                  <a:extLst>
                    <a:ext uri="{9D8B030D-6E8A-4147-A177-3AD203B41FA5}">
                      <a16:colId xmlns:a16="http://schemas.microsoft.com/office/drawing/2014/main" val="3658248749"/>
                    </a:ext>
                  </a:extLst>
                </a:gridCol>
                <a:gridCol w="916180">
                  <a:extLst>
                    <a:ext uri="{9D8B030D-6E8A-4147-A177-3AD203B41FA5}">
                      <a16:colId xmlns:a16="http://schemas.microsoft.com/office/drawing/2014/main" val="2831169245"/>
                    </a:ext>
                  </a:extLst>
                </a:gridCol>
                <a:gridCol w="2840160">
                  <a:extLst>
                    <a:ext uri="{9D8B030D-6E8A-4147-A177-3AD203B41FA5}">
                      <a16:colId xmlns:a16="http://schemas.microsoft.com/office/drawing/2014/main" val="3852121896"/>
                    </a:ext>
                  </a:extLst>
                </a:gridCol>
                <a:gridCol w="3653270">
                  <a:extLst>
                    <a:ext uri="{9D8B030D-6E8A-4147-A177-3AD203B41FA5}">
                      <a16:colId xmlns:a16="http://schemas.microsoft.com/office/drawing/2014/main" val="1788540776"/>
                    </a:ext>
                  </a:extLst>
                </a:gridCol>
              </a:tblGrid>
              <a:tr h="15929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ESTADO DE TESORERIA</a:t>
                      </a:r>
                      <a:endParaRPr lang="es-CO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868809"/>
                  </a:ext>
                </a:extLst>
              </a:tr>
              <a:tr h="162456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31 de diciembre de 2022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99250"/>
                  </a:ext>
                </a:extLst>
              </a:tr>
              <a:tr h="162456"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1123941204"/>
                  </a:ext>
                </a:extLst>
              </a:tr>
              <a:tr h="16245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Entidad Bancaria</a:t>
                      </a:r>
                      <a:endParaRPr lang="es-C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Saldo S/Libros</a:t>
                      </a:r>
                      <a:endParaRPr lang="es-C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Rend. Financier.</a:t>
                      </a:r>
                      <a:endParaRPr lang="es-C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2615432167"/>
                  </a:ext>
                </a:extLst>
              </a:tr>
              <a:tr h="30170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Banco Popular Sgp - Maestra No. 220015170343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91.505.043,20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  2.849.346,77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1874072287"/>
                  </a:ext>
                </a:extLst>
              </a:tr>
              <a:tr h="30170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Banco Popular Sed - Ahorros No. 220015195043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75.095.754,17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      898.900,03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2586398451"/>
                  </a:ext>
                </a:extLst>
              </a:tr>
              <a:tr h="30170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Banco Popular - Ahorros No. 220015197767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500.039,73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                   8,86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2706603351"/>
                  </a:ext>
                </a:extLst>
              </a:tr>
              <a:tr h="30170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Banco Popular Rp - Ahorros No. 220015205339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2.866.892,95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      130.788,03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3496411583"/>
                  </a:ext>
                </a:extLst>
              </a:tr>
              <a:tr h="16709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Total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169.967.730,05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  3.879.043,69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1890283345"/>
                  </a:ext>
                </a:extLst>
              </a:tr>
              <a:tr h="162456"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125221825"/>
                  </a:ext>
                </a:extLst>
              </a:tr>
              <a:tr h="162456"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1179480567"/>
                  </a:ext>
                </a:extLst>
              </a:tr>
              <a:tr h="16245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Comrpomiso</a:t>
                      </a:r>
                      <a:endParaRPr lang="es-C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Saldo</a:t>
                      </a:r>
                      <a:endParaRPr lang="es-C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198489489"/>
                  </a:ext>
                </a:extLst>
              </a:tr>
              <a:tr h="16245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Reservas presupuestales vigencia actual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58.296.170,20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1303917566"/>
                  </a:ext>
                </a:extLst>
              </a:tr>
              <a:tr h="301704"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Cuentas por pagar / Impuestos / Reservas vig. Anterior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24.889.146,16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767044177"/>
                  </a:ext>
                </a:extLst>
              </a:tr>
              <a:tr h="16245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Rendimientos financieros próxima vigencia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  3.879.043,69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2006815716"/>
                  </a:ext>
                </a:extLst>
              </a:tr>
              <a:tr h="16709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 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 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2354854264"/>
                  </a:ext>
                </a:extLst>
              </a:tr>
              <a:tr h="16709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Total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87.064.360,05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1395103192"/>
                  </a:ext>
                </a:extLst>
              </a:tr>
              <a:tr h="162456"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1470202989"/>
                  </a:ext>
                </a:extLst>
              </a:tr>
              <a:tr h="162456"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2389313834"/>
                  </a:ext>
                </a:extLst>
              </a:tr>
              <a:tr h="16245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Fuentes de financiación</a:t>
                      </a:r>
                      <a:endParaRPr lang="es-C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Saldo</a:t>
                      </a:r>
                      <a:endParaRPr lang="es-CO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2973768791"/>
                  </a:ext>
                </a:extLst>
              </a:tr>
              <a:tr h="30170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Sistema General de Participación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SGP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55.261.253,00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3250531265"/>
                  </a:ext>
                </a:extLst>
              </a:tr>
              <a:tr h="16245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Secretaría de Educación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SED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24.970.486,00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1527859024"/>
                  </a:ext>
                </a:extLst>
              </a:tr>
              <a:tr h="16245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Recursos Propios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RP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  2.671.631,00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1362184280"/>
                  </a:ext>
                </a:extLst>
              </a:tr>
              <a:tr h="16245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Otras Fuentes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OF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>
                          <a:effectLst/>
                        </a:rPr>
                        <a:t> $                                              - 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2294687452"/>
                  </a:ext>
                </a:extLst>
              </a:tr>
              <a:tr h="16245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O" sz="900" u="none" strike="noStrike">
                          <a:effectLst/>
                        </a:rPr>
                        <a:t>Totales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u="none" strike="noStrike" dirty="0">
                          <a:effectLst/>
                        </a:rPr>
                        <a:t> $                    82.903.370,00 </a:t>
                      </a: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17" marR="4117" marT="4117" marB="0" anchor="b"/>
                </a:tc>
                <a:extLst>
                  <a:ext uri="{0D108BD9-81ED-4DB2-BD59-A6C34878D82A}">
                    <a16:rowId xmlns:a16="http://schemas.microsoft.com/office/drawing/2014/main" val="3543915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247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851227-1FC3-4CE2-BC72-3BF2E24CF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             </a:t>
            </a:r>
            <a:r>
              <a:rPr lang="es-MX" dirty="0" smtClean="0"/>
              <a:t>COLEGIO LAS AMÉRICAS IED                           </a:t>
            </a:r>
            <a:r>
              <a:rPr lang="es-MX" dirty="0"/>
              <a:t>			</a:t>
            </a:r>
            <a:r>
              <a:rPr lang="es-CO" sz="27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INGRESOS OPERACIONALES</a:t>
            </a:r>
            <a:br>
              <a:rPr lang="es-CO" sz="27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s-CO" sz="2700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584196"/>
              </p:ext>
            </p:extLst>
          </p:nvPr>
        </p:nvGraphicFramePr>
        <p:xfrm>
          <a:off x="440574" y="1757823"/>
          <a:ext cx="11114116" cy="47427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1968">
                  <a:extLst>
                    <a:ext uri="{9D8B030D-6E8A-4147-A177-3AD203B41FA5}">
                      <a16:colId xmlns:a16="http://schemas.microsoft.com/office/drawing/2014/main" val="67765345"/>
                    </a:ext>
                  </a:extLst>
                </a:gridCol>
                <a:gridCol w="1117167">
                  <a:extLst>
                    <a:ext uri="{9D8B030D-6E8A-4147-A177-3AD203B41FA5}">
                      <a16:colId xmlns:a16="http://schemas.microsoft.com/office/drawing/2014/main" val="855427708"/>
                    </a:ext>
                  </a:extLst>
                </a:gridCol>
                <a:gridCol w="995293">
                  <a:extLst>
                    <a:ext uri="{9D8B030D-6E8A-4147-A177-3AD203B41FA5}">
                      <a16:colId xmlns:a16="http://schemas.microsoft.com/office/drawing/2014/main" val="133695652"/>
                    </a:ext>
                  </a:extLst>
                </a:gridCol>
                <a:gridCol w="1117167">
                  <a:extLst>
                    <a:ext uri="{9D8B030D-6E8A-4147-A177-3AD203B41FA5}">
                      <a16:colId xmlns:a16="http://schemas.microsoft.com/office/drawing/2014/main" val="2545006198"/>
                    </a:ext>
                  </a:extLst>
                </a:gridCol>
                <a:gridCol w="1157791">
                  <a:extLst>
                    <a:ext uri="{9D8B030D-6E8A-4147-A177-3AD203B41FA5}">
                      <a16:colId xmlns:a16="http://schemas.microsoft.com/office/drawing/2014/main" val="3208076132"/>
                    </a:ext>
                  </a:extLst>
                </a:gridCol>
                <a:gridCol w="1117167">
                  <a:extLst>
                    <a:ext uri="{9D8B030D-6E8A-4147-A177-3AD203B41FA5}">
                      <a16:colId xmlns:a16="http://schemas.microsoft.com/office/drawing/2014/main" val="500834253"/>
                    </a:ext>
                  </a:extLst>
                </a:gridCol>
                <a:gridCol w="1117167">
                  <a:extLst>
                    <a:ext uri="{9D8B030D-6E8A-4147-A177-3AD203B41FA5}">
                      <a16:colId xmlns:a16="http://schemas.microsoft.com/office/drawing/2014/main" val="392867036"/>
                    </a:ext>
                  </a:extLst>
                </a:gridCol>
                <a:gridCol w="1110396">
                  <a:extLst>
                    <a:ext uri="{9D8B030D-6E8A-4147-A177-3AD203B41FA5}">
                      <a16:colId xmlns:a16="http://schemas.microsoft.com/office/drawing/2014/main" val="3552055754"/>
                    </a:ext>
                  </a:extLst>
                </a:gridCol>
              </a:tblGrid>
              <a:tr h="408127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>
                          <a:effectLst/>
                        </a:rPr>
                        <a:t>EJECUCION PRESUPUESTAL DE INGRESOS VIGENCIA 2022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78652940"/>
                  </a:ext>
                </a:extLst>
              </a:tr>
              <a:tr h="39405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>
                          <a:effectLst/>
                        </a:rPr>
                        <a:t>diciembre 31, de 2022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CONSOLIDADO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697001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3055454"/>
                  </a:ext>
                </a:extLst>
              </a:tr>
              <a:tr h="2814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CONCEPTO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PPTO INICIAL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PPTO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TOTAL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SALDO   POR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0835487"/>
                  </a:ext>
                </a:extLst>
              </a:tr>
              <a:tr h="281468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ADICION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REDUCCION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DEFINITIVO 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EJECUTADO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EJEC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RECAUDAR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5219986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(2)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(3)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(5)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(6)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(7)=(3)+(4)+(5)+(6)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(8)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(9) = (8)/(7)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(10) = (7) - (8)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5142667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INGRESOS OPERACIONALES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12.750.000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450.000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-5.673.600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7.526.400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3.998.621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53%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3.527.779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8253355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Certificaciones y Constancias.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950.000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450.000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1.400.000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1.426.331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102%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-26.331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8948406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>
                          <a:effectLst/>
                        </a:rPr>
                        <a:t>Arrendamiento de Bienes y Servicios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2.800.000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2.800.000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0%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2.800.000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2948097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Tienda Escolar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9.000.000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-5.673.600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3.326.400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2.572.290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77%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754.110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65472139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TRANSFERENCIAS/SECRETARIA DE EDUCACION DTO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238.248.994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42.761.042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-54.797.350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226.212.686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226.212.686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100%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0328633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>
                          <a:effectLst/>
                        </a:rPr>
                        <a:t>Ministerio de Educación Nacional - MEN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195.670.489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-54.797.350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140.873.139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140.873.139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100%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914223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>
                          <a:effectLst/>
                        </a:rPr>
                        <a:t>Secretaria de Educación del Distrito - SED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42.578.505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42.761.042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85.339.547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85.339.547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100%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7270646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RECURSOS DE CAPITAL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283.631.231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283.631.231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283.631.231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100%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9003449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Excedentes Financieros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283.631.231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283.631.231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283.631.231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100%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5417915"/>
                  </a:ext>
                </a:extLst>
              </a:tr>
              <a:tr h="281468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 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250.998.994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326.842.273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-60.470.950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517.370.317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513.842.538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99%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 dirty="0">
                          <a:effectLst/>
                        </a:rPr>
                        <a:t>3.527.779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0120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176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96E6E0-B06F-44A4-BEBF-888F30EA2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5029" y="347664"/>
            <a:ext cx="10515600" cy="1325563"/>
          </a:xfrm>
        </p:spPr>
        <p:txBody>
          <a:bodyPr/>
          <a:lstStyle/>
          <a:p>
            <a:r>
              <a:rPr lang="es-MX" dirty="0"/>
              <a:t>           </a:t>
            </a:r>
            <a:r>
              <a:rPr lang="es-MX" dirty="0" smtClean="0"/>
              <a:t>COLEGIO LAS AMÉRICAS IED         </a:t>
            </a:r>
            <a:r>
              <a:rPr lang="es-MX" dirty="0"/>
              <a:t>				</a:t>
            </a:r>
            <a:r>
              <a:rPr lang="es-MX" sz="3200" b="1" dirty="0"/>
              <a:t>GASTOS  DE  INVERSION</a:t>
            </a:r>
            <a:endParaRPr lang="es-CO" sz="3200" b="1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2711670"/>
              </p:ext>
            </p:extLst>
          </p:nvPr>
        </p:nvGraphicFramePr>
        <p:xfrm>
          <a:off x="390695" y="1749637"/>
          <a:ext cx="11569931" cy="48506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5625">
                  <a:extLst>
                    <a:ext uri="{9D8B030D-6E8A-4147-A177-3AD203B41FA5}">
                      <a16:colId xmlns:a16="http://schemas.microsoft.com/office/drawing/2014/main" val="866776007"/>
                    </a:ext>
                  </a:extLst>
                </a:gridCol>
                <a:gridCol w="778723">
                  <a:extLst>
                    <a:ext uri="{9D8B030D-6E8A-4147-A177-3AD203B41FA5}">
                      <a16:colId xmlns:a16="http://schemas.microsoft.com/office/drawing/2014/main" val="3451617354"/>
                    </a:ext>
                  </a:extLst>
                </a:gridCol>
                <a:gridCol w="778723">
                  <a:extLst>
                    <a:ext uri="{9D8B030D-6E8A-4147-A177-3AD203B41FA5}">
                      <a16:colId xmlns:a16="http://schemas.microsoft.com/office/drawing/2014/main" val="3300937761"/>
                    </a:ext>
                  </a:extLst>
                </a:gridCol>
                <a:gridCol w="778723">
                  <a:extLst>
                    <a:ext uri="{9D8B030D-6E8A-4147-A177-3AD203B41FA5}">
                      <a16:colId xmlns:a16="http://schemas.microsoft.com/office/drawing/2014/main" val="462018084"/>
                    </a:ext>
                  </a:extLst>
                </a:gridCol>
                <a:gridCol w="778723">
                  <a:extLst>
                    <a:ext uri="{9D8B030D-6E8A-4147-A177-3AD203B41FA5}">
                      <a16:colId xmlns:a16="http://schemas.microsoft.com/office/drawing/2014/main" val="2314746422"/>
                    </a:ext>
                  </a:extLst>
                </a:gridCol>
                <a:gridCol w="778723">
                  <a:extLst>
                    <a:ext uri="{9D8B030D-6E8A-4147-A177-3AD203B41FA5}">
                      <a16:colId xmlns:a16="http://schemas.microsoft.com/office/drawing/2014/main" val="2161840898"/>
                    </a:ext>
                  </a:extLst>
                </a:gridCol>
                <a:gridCol w="778723">
                  <a:extLst>
                    <a:ext uri="{9D8B030D-6E8A-4147-A177-3AD203B41FA5}">
                      <a16:colId xmlns:a16="http://schemas.microsoft.com/office/drawing/2014/main" val="841408967"/>
                    </a:ext>
                  </a:extLst>
                </a:gridCol>
                <a:gridCol w="778723">
                  <a:extLst>
                    <a:ext uri="{9D8B030D-6E8A-4147-A177-3AD203B41FA5}">
                      <a16:colId xmlns:a16="http://schemas.microsoft.com/office/drawing/2014/main" val="3550464858"/>
                    </a:ext>
                  </a:extLst>
                </a:gridCol>
                <a:gridCol w="778723">
                  <a:extLst>
                    <a:ext uri="{9D8B030D-6E8A-4147-A177-3AD203B41FA5}">
                      <a16:colId xmlns:a16="http://schemas.microsoft.com/office/drawing/2014/main" val="2239926805"/>
                    </a:ext>
                  </a:extLst>
                </a:gridCol>
                <a:gridCol w="783442">
                  <a:extLst>
                    <a:ext uri="{9D8B030D-6E8A-4147-A177-3AD203B41FA5}">
                      <a16:colId xmlns:a16="http://schemas.microsoft.com/office/drawing/2014/main" val="1376455190"/>
                    </a:ext>
                  </a:extLst>
                </a:gridCol>
                <a:gridCol w="717368">
                  <a:extLst>
                    <a:ext uri="{9D8B030D-6E8A-4147-A177-3AD203B41FA5}">
                      <a16:colId xmlns:a16="http://schemas.microsoft.com/office/drawing/2014/main" val="3184788266"/>
                    </a:ext>
                  </a:extLst>
                </a:gridCol>
                <a:gridCol w="566344">
                  <a:extLst>
                    <a:ext uri="{9D8B030D-6E8A-4147-A177-3AD203B41FA5}">
                      <a16:colId xmlns:a16="http://schemas.microsoft.com/office/drawing/2014/main" val="2734241096"/>
                    </a:ext>
                  </a:extLst>
                </a:gridCol>
                <a:gridCol w="717368">
                  <a:extLst>
                    <a:ext uri="{9D8B030D-6E8A-4147-A177-3AD203B41FA5}">
                      <a16:colId xmlns:a16="http://schemas.microsoft.com/office/drawing/2014/main" val="2505373517"/>
                    </a:ext>
                  </a:extLst>
                </a:gridCol>
              </a:tblGrid>
              <a:tr h="193827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EJECUCION PRESUPUESTAL DE GASTOS E INVERSION VIGENCIA 2022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93872811"/>
                  </a:ext>
                </a:extLst>
              </a:tr>
              <a:tr h="193827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DICIEMBRE 31/2022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CONSOLIDADO</a:t>
                      </a:r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extLst>
                  <a:ext uri="{0D108BD9-81ED-4DB2-BD59-A6C34878D82A}">
                    <a16:rowId xmlns:a16="http://schemas.microsoft.com/office/drawing/2014/main" val="2480004081"/>
                  </a:ext>
                </a:extLst>
              </a:tr>
              <a:tr h="125051"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2741733298"/>
                  </a:ext>
                </a:extLst>
              </a:tr>
              <a:tr h="1250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CONCEPTO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PTTO INICIAL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MODIFICACIONES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PPTO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 DISPONIBILIDADES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EJECUTADO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TOTAL GIROS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RESERVAS </a:t>
                      </a:r>
                      <a:br>
                        <a:rPr lang="es-CO" sz="600" u="none" strike="noStrike">
                          <a:effectLst/>
                        </a:rPr>
                      </a:br>
                      <a:r>
                        <a:rPr lang="es-CO" sz="600" u="none" strike="noStrike">
                          <a:effectLst/>
                        </a:rPr>
                        <a:t>CONSTITUIDAS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% </a:t>
                      </a:r>
                      <a:br>
                        <a:rPr lang="es-CO" sz="600" u="none" strike="noStrike">
                          <a:effectLst/>
                        </a:rPr>
                      </a:br>
                      <a:r>
                        <a:rPr lang="es-CO" sz="600" u="none" strike="noStrike">
                          <a:effectLst/>
                        </a:rPr>
                        <a:t>EJEC.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% </a:t>
                      </a:r>
                      <a:br>
                        <a:rPr lang="es-CO" sz="600" u="none" strike="noStrike">
                          <a:effectLst/>
                        </a:rPr>
                      </a:br>
                      <a:r>
                        <a:rPr lang="es-CO" sz="600" u="none" strike="noStrike">
                          <a:effectLst/>
                        </a:rPr>
                        <a:t>GIRO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SALDO X </a:t>
                      </a:r>
                      <a:br>
                        <a:rPr lang="es-CO" sz="600" u="none" strike="noStrike">
                          <a:effectLst/>
                        </a:rPr>
                      </a:br>
                      <a:r>
                        <a:rPr lang="es-CO" sz="600" u="none" strike="noStrike">
                          <a:effectLst/>
                        </a:rPr>
                        <a:t>EJECUTAR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extLst>
                  <a:ext uri="{0D108BD9-81ED-4DB2-BD59-A6C34878D82A}">
                    <a16:rowId xmlns:a16="http://schemas.microsoft.com/office/drawing/2014/main" val="4213987183"/>
                  </a:ext>
                </a:extLst>
              </a:tr>
              <a:tr h="12505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TRASLADO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ADICION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REDUCCION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DEFINITIVO  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719615"/>
                  </a:ext>
                </a:extLst>
              </a:tr>
              <a:tr h="125051"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(2)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(3)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(4)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(5)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(6)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(7)=(3)+(4)+(5)+(6)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(8)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(9)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(10)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(11) = (9) - (10)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(12)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(13)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500" u="none" strike="noStrike">
                          <a:effectLst/>
                        </a:rPr>
                        <a:t>(14)</a:t>
                      </a:r>
                      <a:endParaRPr lang="es-CO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1392330242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u="none" strike="noStrike">
                          <a:effectLst/>
                        </a:rPr>
                        <a:t>SERVICIOS PERSONALES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  36.034.000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  36.034.000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-   25.578.000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  46.490.000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  22.606.000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  22.606.000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  19.304.668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    3.301.332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49%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85%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23.884.000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extLst>
                  <a:ext uri="{0D108BD9-81ED-4DB2-BD59-A6C34878D82A}">
                    <a16:rowId xmlns:a16="http://schemas.microsoft.com/office/drawing/2014/main" val="4089445641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Honorarios  Entidad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10.456.000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10.456.000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20.912.000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10.456.000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10.456.000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9.584.668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871.332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50%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92%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10.456.000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3501297240"/>
                  </a:ext>
                </a:extLst>
              </a:tr>
              <a:tr h="266357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</a:rPr>
                        <a:t>Sistematización de Boletines de Rendimiento Escolar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25.578.000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25.578.000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-   25.578.000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25.578.000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12.150.000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12.150.000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9.720.000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2.430.000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48%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80%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13.428.000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1524823568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ctr"/>
                      <a:r>
                        <a:rPr lang="es-CO" sz="800" u="none" strike="noStrike">
                          <a:effectLst/>
                        </a:rPr>
                        <a:t>GASTOS GENERALES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153.739.994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218.583.273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-   34.892.950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337.430.317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281.613.841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281.613.841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234.833.858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  46.779.983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83%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83%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  55.816.476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extLst>
                  <a:ext uri="{0D108BD9-81ED-4DB2-BD59-A6C34878D82A}">
                    <a16:rowId xmlns:a16="http://schemas.microsoft.com/office/drawing/2014/main" val="3073467054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Gastos de computador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1.800.000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2.050.000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-     1.800.000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2.050.000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1.928.500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1.928.500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1.928.500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94%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100%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121.500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3992246696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Material Didáctico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19.750.000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-     5.000.000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34.750.000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27.421.330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27.421.330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25.104.400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2.316.930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79%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92%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7.328.670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2746322568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Otros Materiales y Suministros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-     3.762.513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26.237.487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25.331.687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25.331.687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22.808.741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2.522.946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97%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90%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905.800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589204485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</a:rPr>
                        <a:t>Gastos de transporte y comunicación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800.000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800.000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1.600.000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1.600.000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3009574445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Derechos de Grado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8.160.000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8.160.000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16.320.000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11.860.752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11.860.752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5.877.912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5.982.840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73%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50%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4.459.248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3445439044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Carné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3.915.000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-     3.915.000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3.915.000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3.915.000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3.898.440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3.898.440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3.898.440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100%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100%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16.560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1888146452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</a:rPr>
                        <a:t>Agenda y Manual de Convivencia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-   12.085.000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27.915.000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13.511.796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13.511.796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13.511.796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48%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100%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14.403.204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1886811833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Otros Impresos y Publicaciones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800.000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800.000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-         800.000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800.000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800.000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3883908830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Mantenimiento  de  la entidad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47.664.994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74.075.425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-     2.450.000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119.290.419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118.267.136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118.267.136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89.109.869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29.157.267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99%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75%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1.023.283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4208615718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</a:rPr>
                        <a:t>Mantenimiento  de  Mobiliario y Equipo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-     3.223.600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16.776.400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928.200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928.200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928.200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6%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100%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15.848.200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3215541245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Intereses y Comisiones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600.000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600.000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1.200.000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1.200.000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3120102754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Salidas Pedagógicas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40.000.000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-   10.000.000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50.000.000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46.503.500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46.503.500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42.703.500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3.800.000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93%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92%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3.496.500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1699186863"/>
                  </a:ext>
                </a:extLst>
              </a:tr>
              <a:tr h="266357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</a:rPr>
                        <a:t>Otras Actividades Cientificas.Deportivas y Culturales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16.000.000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18.432.848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-     7.856.837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36.576.011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31.962.500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31.962.500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28.962.500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3.000.000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87%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91%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4.613.511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3544341128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GASTOS DE INVERSION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  61.225.000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  72.225.000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133.450.000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125.142.337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125.142.337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116.927.482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    8.214.855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94%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93%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  8.307.663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2207414866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</a:rPr>
                        <a:t> No. 3. Medio Ambiente y Prevención de Desastres 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6.825.000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6.825.000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13.650.000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13.650.000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13.650.000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13.650.000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100%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100%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1838517630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</a:rPr>
                        <a:t> No. 4. Aprovechamiento  del Tiempo Libre 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13.000.000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23.000.000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19.278.632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19.278.632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14.588.777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4.689.855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84%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76%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3.721.368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4141236438"/>
                  </a:ext>
                </a:extLst>
              </a:tr>
              <a:tr h="266357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</a:rPr>
                        <a:t> No. 6. Compra Equipos Beneficio de los Estudiantes  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20.000.000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34.000.000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54.000.000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52.117.893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52.117.893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52.117.893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97%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100%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1.882.107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3446777629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</a:rPr>
                        <a:t> No  7. Formacion de Valores 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7.000.000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7.000.000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14.000.000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11.471.812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11.471.812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7.946.812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3.525.000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82%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69%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2.528.188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1204265804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</a:rPr>
                        <a:t> No. 8. Formación Técnica y para el Trabajo 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6.200.000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6.200.000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12.400.000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12.400.000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12.400.000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12.400.000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100%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100%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1508006598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u="none" strike="noStrike">
                          <a:effectLst/>
                        </a:rPr>
                        <a:t> No. 9. Fomento de la Cultura 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8.200.000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8.200.000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16.400.000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16.224.000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16.224.000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16.224.000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99%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100%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        176.000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2443944844"/>
                  </a:ext>
                </a:extLst>
              </a:tr>
              <a:tr h="143806"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u="none" strike="noStrike">
                          <a:effectLst/>
                        </a:rPr>
                        <a:t>TOTALES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250.998.994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                     -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326.842.273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-   60.470.950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517.370.317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429.362.178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429.362.178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371.066.008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>
                          <a:effectLst/>
                        </a:rPr>
                        <a:t>    58.296.170 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83%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u="none" strike="noStrike">
                          <a:effectLst/>
                        </a:rPr>
                        <a:t>86%</a:t>
                      </a:r>
                      <a:endParaRPr lang="es-C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u="none" strike="noStrike" dirty="0">
                          <a:effectLst/>
                        </a:rPr>
                        <a:t>  88.008.139 </a:t>
                      </a:r>
                      <a:endParaRPr lang="es-CO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9" marR="5609" marT="5609" marB="0" anchor="b"/>
                </a:tc>
                <a:extLst>
                  <a:ext uri="{0D108BD9-81ED-4DB2-BD59-A6C34878D82A}">
                    <a16:rowId xmlns:a16="http://schemas.microsoft.com/office/drawing/2014/main" val="3404568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39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82031-9D19-4923-A5C5-233CFAF2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                   </a:t>
            </a:r>
            <a:r>
              <a:rPr lang="es-MX" dirty="0" smtClean="0"/>
              <a:t>COLEGIO LAS AMÉRICAS IED            </a:t>
            </a:r>
            <a:r>
              <a:rPr lang="es-MX" dirty="0"/>
              <a:t>		</a:t>
            </a:r>
            <a:r>
              <a:rPr lang="es-MX" dirty="0" smtClean="0"/>
              <a:t>       CONTRATOS SECOP I</a:t>
            </a:r>
            <a:endParaRPr lang="es-CO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1556395" y="1825625"/>
          <a:ext cx="9079209" cy="435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4869">
                  <a:extLst>
                    <a:ext uri="{9D8B030D-6E8A-4147-A177-3AD203B41FA5}">
                      <a16:colId xmlns:a16="http://schemas.microsoft.com/office/drawing/2014/main" val="1238139382"/>
                    </a:ext>
                  </a:extLst>
                </a:gridCol>
                <a:gridCol w="763672">
                  <a:extLst>
                    <a:ext uri="{9D8B030D-6E8A-4147-A177-3AD203B41FA5}">
                      <a16:colId xmlns:a16="http://schemas.microsoft.com/office/drawing/2014/main" val="2654065700"/>
                    </a:ext>
                  </a:extLst>
                </a:gridCol>
                <a:gridCol w="636393">
                  <a:extLst>
                    <a:ext uri="{9D8B030D-6E8A-4147-A177-3AD203B41FA5}">
                      <a16:colId xmlns:a16="http://schemas.microsoft.com/office/drawing/2014/main" val="3954916099"/>
                    </a:ext>
                  </a:extLst>
                </a:gridCol>
                <a:gridCol w="636393">
                  <a:extLst>
                    <a:ext uri="{9D8B030D-6E8A-4147-A177-3AD203B41FA5}">
                      <a16:colId xmlns:a16="http://schemas.microsoft.com/office/drawing/2014/main" val="1333373907"/>
                    </a:ext>
                  </a:extLst>
                </a:gridCol>
                <a:gridCol w="636393">
                  <a:extLst>
                    <a:ext uri="{9D8B030D-6E8A-4147-A177-3AD203B41FA5}">
                      <a16:colId xmlns:a16="http://schemas.microsoft.com/office/drawing/2014/main" val="413210875"/>
                    </a:ext>
                  </a:extLst>
                </a:gridCol>
                <a:gridCol w="3266818">
                  <a:extLst>
                    <a:ext uri="{9D8B030D-6E8A-4147-A177-3AD203B41FA5}">
                      <a16:colId xmlns:a16="http://schemas.microsoft.com/office/drawing/2014/main" val="2484809234"/>
                    </a:ext>
                  </a:extLst>
                </a:gridCol>
                <a:gridCol w="1156114">
                  <a:extLst>
                    <a:ext uri="{9D8B030D-6E8A-4147-A177-3AD203B41FA5}">
                      <a16:colId xmlns:a16="http://schemas.microsoft.com/office/drawing/2014/main" val="2541223231"/>
                    </a:ext>
                  </a:extLst>
                </a:gridCol>
                <a:gridCol w="806098">
                  <a:extLst>
                    <a:ext uri="{9D8B030D-6E8A-4147-A177-3AD203B41FA5}">
                      <a16:colId xmlns:a16="http://schemas.microsoft.com/office/drawing/2014/main" val="4004747921"/>
                    </a:ext>
                  </a:extLst>
                </a:gridCol>
                <a:gridCol w="742459">
                  <a:extLst>
                    <a:ext uri="{9D8B030D-6E8A-4147-A177-3AD203B41FA5}">
                      <a16:colId xmlns:a16="http://schemas.microsoft.com/office/drawing/2014/main" val="246584700"/>
                    </a:ext>
                  </a:extLst>
                </a:gridCol>
              </a:tblGrid>
              <a:tr h="42956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>
                          <a:effectLst/>
                        </a:rPr>
                        <a:t> </a:t>
                      </a:r>
                      <a:endParaRPr lang="es-CO" sz="8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>
                          <a:effectLst/>
                        </a:rPr>
                        <a:t>Número de Proceso</a:t>
                      </a:r>
                      <a:endParaRPr lang="es-CO" sz="8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>
                          <a:effectLst/>
                        </a:rPr>
                        <a:t>Tipo de Proceso</a:t>
                      </a:r>
                      <a:endParaRPr lang="es-CO" sz="8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>
                          <a:effectLst/>
                        </a:rPr>
                        <a:t>Estado</a:t>
                      </a:r>
                      <a:endParaRPr lang="es-CO" sz="8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>
                          <a:effectLst/>
                        </a:rPr>
                        <a:t>Entidad</a:t>
                      </a:r>
                      <a:endParaRPr lang="es-CO" sz="8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>
                          <a:effectLst/>
                        </a:rPr>
                        <a:t>Objeto</a:t>
                      </a:r>
                      <a:endParaRPr lang="es-CO" sz="8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Departamento y Municipio de Ejecución</a:t>
                      </a:r>
                      <a:endParaRPr lang="es-MX" sz="8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>
                          <a:effectLst/>
                        </a:rPr>
                        <a:t>Cuantía</a:t>
                      </a:r>
                      <a:endParaRPr lang="es-CO" sz="8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>
                          <a:effectLst/>
                        </a:rPr>
                        <a:t>Fecha</a:t>
                      </a:r>
                      <a:endParaRPr lang="es-CO" sz="8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extLst>
                  <a:ext uri="{0D108BD9-81ED-4DB2-BD59-A6C34878D82A}">
                    <a16:rowId xmlns:a16="http://schemas.microsoft.com/office/drawing/2014/main" val="35718100"/>
                  </a:ext>
                </a:extLst>
              </a:tr>
              <a:tr h="43752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>
                          <a:effectLst/>
                        </a:rPr>
                        <a:t>1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u="none" strike="noStrike">
                          <a:effectLst/>
                        </a:rPr>
                        <a:t>22-2022CA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Contratación Mínima Cuantía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Liquidado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BOGOTÁ D.C. - IED. LAS AMERICAS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RECONOCIMIENTO DEL DIA DE LOS NIÑOS AÑO LECTIVO 2022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Bogotá D.C. : Bogotá D.C.</a:t>
                      </a:r>
                      <a:endParaRPr lang="es-CO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700" u="none" strike="noStrike">
                          <a:effectLst/>
                        </a:rPr>
                        <a:t>$ 22.510.500,00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>
                          <a:effectLst/>
                        </a:rPr>
                        <a:t>Fecha de Liquidación</a:t>
                      </a:r>
                      <a:br>
                        <a:rPr lang="es-CO" sz="700" u="none" strike="noStrike">
                          <a:effectLst/>
                        </a:rPr>
                      </a:br>
                      <a:r>
                        <a:rPr lang="es-CO" sz="700" u="none" strike="noStrike">
                          <a:effectLst/>
                        </a:rPr>
                        <a:t>23/09/2022</a:t>
                      </a:r>
                      <a:endParaRPr lang="es-CO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extLst>
                  <a:ext uri="{0D108BD9-81ED-4DB2-BD59-A6C34878D82A}">
                    <a16:rowId xmlns:a16="http://schemas.microsoft.com/office/drawing/2014/main" val="523924001"/>
                  </a:ext>
                </a:extLst>
              </a:tr>
              <a:tr h="52502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>
                          <a:effectLst/>
                        </a:rPr>
                        <a:t>2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u="none" strike="noStrike">
                          <a:effectLst/>
                        </a:rPr>
                        <a:t>23-2022CA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Contratación Mínima Cuantía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Convocado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BOGOTÁ D.C. - IED. LAS AMERICAS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SE REQUIERE CONTRATISTA PARA EL MANTENIMIENTO EN ORNAMENTACION,HIDROSANITARIO,, ELECTRICO Y MAMPOSTERIA ATODO COSTO INCLUIDO MANO DE OBRA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Bogotá D.C. : Bogotá D.C.</a:t>
                      </a:r>
                      <a:endParaRPr lang="es-CO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700" u="none" strike="noStrike">
                          <a:effectLst/>
                        </a:rPr>
                        <a:t>$ 40.000.000,00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>
                          <a:effectLst/>
                        </a:rPr>
                        <a:t>Fecha de apertura</a:t>
                      </a:r>
                      <a:br>
                        <a:rPr lang="es-CO" sz="700" u="none" strike="noStrike">
                          <a:effectLst/>
                        </a:rPr>
                      </a:br>
                      <a:r>
                        <a:rPr lang="es-CO" sz="700" u="none" strike="noStrike">
                          <a:effectLst/>
                        </a:rPr>
                        <a:t>1/09/2022</a:t>
                      </a:r>
                      <a:endParaRPr lang="es-CO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extLst>
                  <a:ext uri="{0D108BD9-81ED-4DB2-BD59-A6C34878D82A}">
                    <a16:rowId xmlns:a16="http://schemas.microsoft.com/office/drawing/2014/main" val="4073187801"/>
                  </a:ext>
                </a:extLst>
              </a:tr>
              <a:tr h="39774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>
                          <a:effectLst/>
                        </a:rPr>
                        <a:t>3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u="none" strike="noStrike">
                          <a:effectLst/>
                        </a:rPr>
                        <a:t>14-2022CA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Régimen Especial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Liquidado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BOGOTÁ D.C. - IED. LAS AMERICAS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EDICION, DISEÑO DIAGRAMACION DE LA AGENDA ESCOLAR 2022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Bogotá D.C. : Bogotá D.C.</a:t>
                      </a:r>
                      <a:endParaRPr lang="es-CO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700" u="none" strike="noStrike">
                          <a:effectLst/>
                        </a:rPr>
                        <a:t>$ 1.400.000,00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>
                          <a:effectLst/>
                        </a:rPr>
                        <a:t>Fecha de Liquidación</a:t>
                      </a:r>
                      <a:br>
                        <a:rPr lang="es-CO" sz="700" u="none" strike="noStrike">
                          <a:effectLst/>
                        </a:rPr>
                      </a:br>
                      <a:r>
                        <a:rPr lang="es-CO" sz="700" u="none" strike="noStrike">
                          <a:effectLst/>
                        </a:rPr>
                        <a:t>24/08/2022</a:t>
                      </a:r>
                      <a:endParaRPr lang="es-CO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extLst>
                  <a:ext uri="{0D108BD9-81ED-4DB2-BD59-A6C34878D82A}">
                    <a16:rowId xmlns:a16="http://schemas.microsoft.com/office/drawing/2014/main" val="3367015886"/>
                  </a:ext>
                </a:extLst>
              </a:tr>
              <a:tr h="58070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>
                          <a:effectLst/>
                        </a:rPr>
                        <a:t>4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u="none" strike="noStrike">
                          <a:effectLst/>
                        </a:rPr>
                        <a:t>16-2022CA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Régimen Especial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Liquidado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BOGOTÁ D.C. - IED. LAS AMERICAS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SE REQUIERE CONTRATAR PROVEEDOR SUMINISTRE LOS INSUMOS PARA LA IMPRENTA DISTRITAL PARA LA ELABORACIÓN DE LA AGENDA ESCOLAR 2022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Bogotá D.C. : Bogotá D.C.</a:t>
                      </a:r>
                      <a:endParaRPr lang="es-CO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700" u="none" strike="noStrike">
                          <a:effectLst/>
                        </a:rPr>
                        <a:t>$ 12.111.796,00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>
                          <a:effectLst/>
                        </a:rPr>
                        <a:t>Fecha de Liquidación</a:t>
                      </a:r>
                      <a:br>
                        <a:rPr lang="es-CO" sz="700" u="none" strike="noStrike">
                          <a:effectLst/>
                        </a:rPr>
                      </a:br>
                      <a:r>
                        <a:rPr lang="es-CO" sz="700" u="none" strike="noStrike">
                          <a:effectLst/>
                        </a:rPr>
                        <a:t>24/08/2022</a:t>
                      </a:r>
                      <a:endParaRPr lang="es-CO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extLst>
                  <a:ext uri="{0D108BD9-81ED-4DB2-BD59-A6C34878D82A}">
                    <a16:rowId xmlns:a16="http://schemas.microsoft.com/office/drawing/2014/main" val="1423081101"/>
                  </a:ext>
                </a:extLst>
              </a:tr>
              <a:tr h="60457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>
                          <a:effectLst/>
                        </a:rPr>
                        <a:t>5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u="none" strike="noStrike">
                          <a:effectLst/>
                        </a:rPr>
                        <a:t>18-2022CA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Régimen Especial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Celebrado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BOGOTÁ D.C. - IED. LAS AMERICAS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REQUERIMIENTO DE PAPELERIA: SE REQUIERE CONTRATAR PROVEEDOR QUE SUMINISTRE LOS INSUMOS DE PAPELERIA Y ACCESORIOS DE OFICINA PARA PROFESORES Y ADMINISTRATIVOS ( EL CONTRATO ES POR BOLSA)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Bogotá D.C. : Bogotá D.C.</a:t>
                      </a:r>
                      <a:endParaRPr lang="es-CO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700" u="none" strike="noStrike">
                          <a:effectLst/>
                        </a:rPr>
                        <a:t>$ 9.500.000,00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Fecha de Celebración del Primer Contrato</a:t>
                      </a:r>
                      <a:br>
                        <a:rPr lang="es-MX" sz="700" u="none" strike="noStrike">
                          <a:effectLst/>
                        </a:rPr>
                      </a:br>
                      <a:r>
                        <a:rPr lang="es-MX" sz="700" u="none" strike="noStrike">
                          <a:effectLst/>
                        </a:rPr>
                        <a:t>15/07/2022</a:t>
                      </a:r>
                      <a:endParaRPr lang="es-MX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extLst>
                  <a:ext uri="{0D108BD9-81ED-4DB2-BD59-A6C34878D82A}">
                    <a16:rowId xmlns:a16="http://schemas.microsoft.com/office/drawing/2014/main" val="2819349186"/>
                  </a:ext>
                </a:extLst>
              </a:tr>
              <a:tr h="69207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>
                          <a:effectLst/>
                        </a:rPr>
                        <a:t>6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u="none" strike="noStrike">
                          <a:effectLst/>
                        </a:rPr>
                        <a:t>17-2022CA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Régimen Especial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Celebrado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BOGOTÁ D.C. - IED. LAS AMERICAS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SE REQUIER EL ALQUILER EL SERVICIO DE EQUIPO DE FOTOCOPIADO; INCLEYENDO MANTENIMIENTO, REPUESTOS TODO LO QUE SE REQUIERA PARA SU BUEN FUNCIONAMIENTO. PARA SACAR LAS GUIAS QUE REQUIEREN LOS PROFESORES PARA ENTREGAR A LOS ALUMNOS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Bogotá D.C. : Bogotá D.C.</a:t>
                      </a:r>
                      <a:endParaRPr lang="es-CO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700" u="none" strike="noStrike">
                          <a:effectLst/>
                        </a:rPr>
                        <a:t>$ 4.000.000,00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Fecha de Celebración del Primer Contrato</a:t>
                      </a:r>
                      <a:br>
                        <a:rPr lang="es-MX" sz="700" u="none" strike="noStrike">
                          <a:effectLst/>
                        </a:rPr>
                      </a:br>
                      <a:r>
                        <a:rPr lang="es-MX" sz="700" u="none" strike="noStrike">
                          <a:effectLst/>
                        </a:rPr>
                        <a:t>17/06/2022</a:t>
                      </a:r>
                      <a:endParaRPr lang="es-MX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extLst>
                  <a:ext uri="{0D108BD9-81ED-4DB2-BD59-A6C34878D82A}">
                    <a16:rowId xmlns:a16="http://schemas.microsoft.com/office/drawing/2014/main" val="2243890142"/>
                  </a:ext>
                </a:extLst>
              </a:tr>
              <a:tr h="68412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>
                          <a:effectLst/>
                        </a:rPr>
                        <a:t>7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900" u="none" strike="noStrike">
                          <a:effectLst/>
                        </a:rPr>
                        <a:t>12-2022CA</a:t>
                      </a: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Régimen Especial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Liquidado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BOGOTÁ D.C. - IED. LAS AMERICAS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>
                          <a:effectLst/>
                        </a:rPr>
                        <a:t>SE REQUIERE CONTRATAR PROVEEDOR QUE SUMINISTRE RECONOCIMIENTOS PARA LOS MEJORES ESTUDIANTES QUE SE HAN DESTACADO EN LAS MEJORES CALIFICACIONES Y DICIPLINA DE LAS DOS JORNADAS DE LA INSTITUCION.</a:t>
                      </a:r>
                      <a:endParaRPr lang="es-MX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Bogotá D.C. : Bogotá D.C.</a:t>
                      </a:r>
                      <a:endParaRPr lang="es-CO" sz="7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700" u="none" strike="noStrike">
                          <a:effectLst/>
                        </a:rPr>
                        <a:t>$ 352.000,00</a:t>
                      </a:r>
                      <a:endParaRPr lang="es-CO" sz="7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u="none" strike="noStrike" dirty="0">
                          <a:effectLst/>
                        </a:rPr>
                        <a:t>Fecha de Liquidación</a:t>
                      </a:r>
                      <a:br>
                        <a:rPr lang="es-CO" sz="700" u="none" strike="noStrike" dirty="0">
                          <a:effectLst/>
                        </a:rPr>
                      </a:br>
                      <a:r>
                        <a:rPr lang="es-CO" sz="700" u="none" strike="noStrike" dirty="0">
                          <a:effectLst/>
                        </a:rPr>
                        <a:t>7/06/2022</a:t>
                      </a:r>
                      <a:endParaRPr lang="es-CO" sz="700" b="1" i="0" u="none" strike="noStrike" dirty="0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55" marR="7955" marT="7955" marB="0" anchor="ctr"/>
                </a:tc>
                <a:extLst>
                  <a:ext uri="{0D108BD9-81ED-4DB2-BD59-A6C34878D82A}">
                    <a16:rowId xmlns:a16="http://schemas.microsoft.com/office/drawing/2014/main" val="2539733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363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82031-9D19-4923-A5C5-233CFAF2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            </a:t>
            </a:r>
            <a:r>
              <a:rPr lang="es-MX" dirty="0" smtClean="0"/>
              <a:t>   COLEGIO LAS AMÉRICAS IED            </a:t>
            </a:r>
            <a:r>
              <a:rPr lang="es-MX" dirty="0"/>
              <a:t>			</a:t>
            </a:r>
            <a:r>
              <a:rPr lang="es-MX" dirty="0" smtClean="0"/>
              <a:t>      CONTRATOS SECOP I</a:t>
            </a:r>
            <a:endParaRPr lang="es-CO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285161"/>
              </p:ext>
            </p:extLst>
          </p:nvPr>
        </p:nvGraphicFramePr>
        <p:xfrm>
          <a:off x="571212" y="1690687"/>
          <a:ext cx="10983481" cy="4892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6079">
                  <a:extLst>
                    <a:ext uri="{9D8B030D-6E8A-4147-A177-3AD203B41FA5}">
                      <a16:colId xmlns:a16="http://schemas.microsoft.com/office/drawing/2014/main" val="375907295"/>
                    </a:ext>
                  </a:extLst>
                </a:gridCol>
                <a:gridCol w="923845">
                  <a:extLst>
                    <a:ext uri="{9D8B030D-6E8A-4147-A177-3AD203B41FA5}">
                      <a16:colId xmlns:a16="http://schemas.microsoft.com/office/drawing/2014/main" val="1548504045"/>
                    </a:ext>
                  </a:extLst>
                </a:gridCol>
                <a:gridCol w="769870">
                  <a:extLst>
                    <a:ext uri="{9D8B030D-6E8A-4147-A177-3AD203B41FA5}">
                      <a16:colId xmlns:a16="http://schemas.microsoft.com/office/drawing/2014/main" val="2078330965"/>
                    </a:ext>
                  </a:extLst>
                </a:gridCol>
                <a:gridCol w="769870">
                  <a:extLst>
                    <a:ext uri="{9D8B030D-6E8A-4147-A177-3AD203B41FA5}">
                      <a16:colId xmlns:a16="http://schemas.microsoft.com/office/drawing/2014/main" val="39246139"/>
                    </a:ext>
                  </a:extLst>
                </a:gridCol>
                <a:gridCol w="769870">
                  <a:extLst>
                    <a:ext uri="{9D8B030D-6E8A-4147-A177-3AD203B41FA5}">
                      <a16:colId xmlns:a16="http://schemas.microsoft.com/office/drawing/2014/main" val="3824435423"/>
                    </a:ext>
                  </a:extLst>
                </a:gridCol>
                <a:gridCol w="3951999">
                  <a:extLst>
                    <a:ext uri="{9D8B030D-6E8A-4147-A177-3AD203B41FA5}">
                      <a16:colId xmlns:a16="http://schemas.microsoft.com/office/drawing/2014/main" val="3667095743"/>
                    </a:ext>
                  </a:extLst>
                </a:gridCol>
                <a:gridCol w="1398598">
                  <a:extLst>
                    <a:ext uri="{9D8B030D-6E8A-4147-A177-3AD203B41FA5}">
                      <a16:colId xmlns:a16="http://schemas.microsoft.com/office/drawing/2014/main" val="1809724235"/>
                    </a:ext>
                  </a:extLst>
                </a:gridCol>
                <a:gridCol w="975168">
                  <a:extLst>
                    <a:ext uri="{9D8B030D-6E8A-4147-A177-3AD203B41FA5}">
                      <a16:colId xmlns:a16="http://schemas.microsoft.com/office/drawing/2014/main" val="552727115"/>
                    </a:ext>
                  </a:extLst>
                </a:gridCol>
                <a:gridCol w="898182">
                  <a:extLst>
                    <a:ext uri="{9D8B030D-6E8A-4147-A177-3AD203B41FA5}">
                      <a16:colId xmlns:a16="http://schemas.microsoft.com/office/drawing/2014/main" val="4279336427"/>
                    </a:ext>
                  </a:extLst>
                </a:gridCol>
              </a:tblGrid>
              <a:tr h="34762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 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Número de Proceso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Tipo de Proceso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Estado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Entidad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Objeto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u="none" strike="noStrike">
                          <a:effectLst/>
                        </a:rPr>
                        <a:t>Departamento y Municipio de Ejecución</a:t>
                      </a:r>
                      <a:endParaRPr lang="es-MX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Cuantía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Fecha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extLst>
                  <a:ext uri="{0D108BD9-81ED-4DB2-BD59-A6C34878D82A}">
                    <a16:rowId xmlns:a16="http://schemas.microsoft.com/office/drawing/2014/main" val="345100719"/>
                  </a:ext>
                </a:extLst>
              </a:tr>
              <a:tr h="6034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9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11-2022CA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Celebrado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SE REQUIERE CONTRATAR PROVEEDOR QUE PRESTE EL SERVICIO DE MANTENIMIENTO Y CARGA DE EXTINTORES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$ 4.364.682,00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Fecha de Celebración del Primer Contrato</a:t>
                      </a:r>
                      <a:br>
                        <a:rPr lang="es-MX" sz="500" u="none" strike="noStrike">
                          <a:effectLst/>
                        </a:rPr>
                      </a:br>
                      <a:r>
                        <a:rPr lang="es-MX" sz="500" u="none" strike="noStrike">
                          <a:effectLst/>
                        </a:rPr>
                        <a:t>24/05/2022</a:t>
                      </a:r>
                      <a:endParaRPr lang="es-MX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extLst>
                  <a:ext uri="{0D108BD9-81ED-4DB2-BD59-A6C34878D82A}">
                    <a16:rowId xmlns:a16="http://schemas.microsoft.com/office/drawing/2014/main" val="1917277394"/>
                  </a:ext>
                </a:extLst>
              </a:tr>
              <a:tr h="511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10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092022CA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Celebrado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SE HACE NESESARIO CONTRATAR PROVEEDOR QUE REALICE EL MANTENIMIENTO PREVENTIVO Y CORRECTIVO DE LA PLANTA ELECTRICA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$ 4.789.204,00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Fecha de Celebración del Primer Contrato</a:t>
                      </a:r>
                      <a:br>
                        <a:rPr lang="es-MX" sz="500" u="none" strike="noStrike">
                          <a:effectLst/>
                        </a:rPr>
                      </a:br>
                      <a:r>
                        <a:rPr lang="es-MX" sz="500" u="none" strike="noStrike">
                          <a:effectLst/>
                        </a:rPr>
                        <a:t>18/05/2022</a:t>
                      </a:r>
                      <a:endParaRPr lang="es-MX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extLst>
                  <a:ext uri="{0D108BD9-81ED-4DB2-BD59-A6C34878D82A}">
                    <a16:rowId xmlns:a16="http://schemas.microsoft.com/office/drawing/2014/main" val="1868423665"/>
                  </a:ext>
                </a:extLst>
              </a:tr>
              <a:tr h="126588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11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31-2021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Liquidado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ESPECIFICACIONES TÉCNICAS PORTATILES: PROCESADOR MINIMO (INTEL CORE I7 OCTAVA GENERACIÓN A 1.8 GHZ. FRECUENCIA BASE) O (AMD RYZEN 7 A 2.2 GHZ FRECUENCIA BASE), MEMORIA RAM DE 16 GB O SUPERIOR, ESCALABLE A 32 GB EN RAM¿¿DISCO DURO DE TIPO MECANICO MÍNIMO DE 1 TB, Y/O DISCO DE ESTADO SOLIDO DE MINIMO 500 GB PCI, PARLANTES ALTAVOCES ESTÉREO INTERNOS, DIADEMA AUDÍFONO ESTÉREO Y MICRÓFONO COMPATIBLE CON EL EQUIPO OFERTADO, TAMAÑO PANTALLA MÍNIMO 14”, LED, VIDEO HD GRAPHICS INTEGRADA 1 GB, CONECTIVIDAD GIGABIT (10/100/1000) RJ 45, INTEGRADA, PERIFÉRICOS TARJETA INALÁMBRICA INTEGRADA, 802.11G/N, COMPATIBLE. PUERTOS E/S: MÍNIMO 2 X USB 2.0 O SUPERIOR LIBRES, MÍNIMO 1 X USB 3.0 SUPERIOR LIBRES, 1 X RJ 45, 1 PUERTO HDMI, ADAPTADOR DE ALIMENTACIÓN DE CA PARA EL PORTATIL; SEGURIDAD FÍSICA (GUAYA) O ELECTRÓNICA PARA PREVENCIÓN ANTIRROBO, EL EQUIPO DEBE CUMPLIR CON LAS NORMAS ENERGY STAR MÍNIMO 5.0.¿COTIZAR IGUALES O SIMILARES.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$ 18.149.880,00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Fecha de Liquidación</a:t>
                      </a:r>
                      <a:br>
                        <a:rPr lang="es-CO" sz="500" u="none" strike="noStrike">
                          <a:effectLst/>
                        </a:rPr>
                      </a:br>
                      <a:r>
                        <a:rPr lang="es-CO" sz="500" u="none" strike="noStrike">
                          <a:effectLst/>
                        </a:rPr>
                        <a:t>16/05/2022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extLst>
                  <a:ext uri="{0D108BD9-81ED-4DB2-BD59-A6C34878D82A}">
                    <a16:rowId xmlns:a16="http://schemas.microsoft.com/office/drawing/2014/main" val="10229800"/>
                  </a:ext>
                </a:extLst>
              </a:tr>
              <a:tr h="5116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12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01-2022CA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Liquidado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SE REQUIERE CONTRATAR PROVEEDOR QUE SUMINISTRE LA AUTUALIZACION DEL SOPORTE SE ESPARTA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$ 1.750.000,00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Fecha de Liquidación</a:t>
                      </a:r>
                      <a:br>
                        <a:rPr lang="es-CO" sz="500" u="none" strike="noStrike">
                          <a:effectLst/>
                        </a:rPr>
                      </a:br>
                      <a:r>
                        <a:rPr lang="es-CO" sz="500" u="none" strike="noStrike">
                          <a:effectLst/>
                        </a:rPr>
                        <a:t>10/05/2022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extLst>
                  <a:ext uri="{0D108BD9-81ED-4DB2-BD59-A6C34878D82A}">
                    <a16:rowId xmlns:a16="http://schemas.microsoft.com/office/drawing/2014/main" val="421909304"/>
                  </a:ext>
                </a:extLst>
              </a:tr>
              <a:tr h="53783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13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07-2022CA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Liquidado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PINES METALICOS: SE REQUIERE CONTRATAR PROVEEDOR QUE SUMINISTRE RECORDATORIOS PARA ENTREGA A ESTUDIANTES QUE LLEVAN TODA SU VIDA ESTUDIANTIL EN ESTA ESTUTUCION AL CUMPLIR EL COLEGIO 42 AÑOS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$ 125.400,00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Fecha de Liquidación</a:t>
                      </a:r>
                      <a:br>
                        <a:rPr lang="es-CO" sz="500" u="none" strike="noStrike">
                          <a:effectLst/>
                        </a:rPr>
                      </a:br>
                      <a:r>
                        <a:rPr lang="es-CO" sz="500" u="none" strike="noStrike">
                          <a:effectLst/>
                        </a:rPr>
                        <a:t>10/05/2022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extLst>
                  <a:ext uri="{0D108BD9-81ED-4DB2-BD59-A6C34878D82A}">
                    <a16:rowId xmlns:a16="http://schemas.microsoft.com/office/drawing/2014/main" val="3929948336"/>
                  </a:ext>
                </a:extLst>
              </a:tr>
              <a:tr h="57719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14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08-2022CA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Liquidado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SE REQUIERE CONTRATAR PROVEEDOR QUE PRESTE EL SEVICIO DE MATENIMIENTO DE IMPRESORA (DUPLICADOR) RICOHIP735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$ 928.200,00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Fecha de Liquidación</a:t>
                      </a:r>
                      <a:br>
                        <a:rPr lang="es-CO" sz="500" u="none" strike="noStrike">
                          <a:effectLst/>
                        </a:rPr>
                      </a:br>
                      <a:r>
                        <a:rPr lang="es-CO" sz="500" u="none" strike="noStrike">
                          <a:effectLst/>
                        </a:rPr>
                        <a:t>10/05/2022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extLst>
                  <a:ext uri="{0D108BD9-81ED-4DB2-BD59-A6C34878D82A}">
                    <a16:rowId xmlns:a16="http://schemas.microsoft.com/office/drawing/2014/main" val="3302705879"/>
                  </a:ext>
                </a:extLst>
              </a:tr>
              <a:tr h="53783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15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10-2022CA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Celebrado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 dirty="0">
                          <a:effectLst/>
                        </a:rPr>
                        <a:t>SE REQUIERE CONTRATAR PROVEEDOR QUE PRESTE EL SERVICIO PREVENTIVO Y CORRECTIVO DE LA PLANTA DE CONTRA INCENDIOS</a:t>
                      </a:r>
                      <a:endParaRPr lang="es-MX" sz="500" b="0" i="0" u="none" strike="noStrike" dirty="0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$ 13.925.380,00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 dirty="0">
                          <a:effectLst/>
                        </a:rPr>
                        <a:t>Fecha de Celebración del Primer Contrato</a:t>
                      </a:r>
                      <a:br>
                        <a:rPr lang="es-MX" sz="500" u="none" strike="noStrike" dirty="0">
                          <a:effectLst/>
                        </a:rPr>
                      </a:br>
                      <a:r>
                        <a:rPr lang="es-MX" sz="500" u="none" strike="noStrike" dirty="0">
                          <a:effectLst/>
                        </a:rPr>
                        <a:t>6/05/2022</a:t>
                      </a:r>
                      <a:endParaRPr lang="es-MX" sz="500" b="1" i="0" u="none" strike="noStrike" dirty="0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33" marR="5833" marT="5833" marB="0" anchor="ctr"/>
                </a:tc>
                <a:extLst>
                  <a:ext uri="{0D108BD9-81ED-4DB2-BD59-A6C34878D82A}">
                    <a16:rowId xmlns:a16="http://schemas.microsoft.com/office/drawing/2014/main" val="3420679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16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82031-9D19-4923-A5C5-233CFAF2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            </a:t>
            </a:r>
            <a:r>
              <a:rPr lang="es-MX" dirty="0" smtClean="0"/>
              <a:t>COLEGIO LAS AMÉRICAS IED            </a:t>
            </a:r>
            <a:r>
              <a:rPr lang="es-MX" dirty="0"/>
              <a:t>			</a:t>
            </a:r>
            <a:r>
              <a:rPr lang="es-MX" dirty="0" smtClean="0"/>
              <a:t>  CONTRATOS SECOP I</a:t>
            </a:r>
            <a:endParaRPr lang="es-CO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464825"/>
              </p:ext>
            </p:extLst>
          </p:nvPr>
        </p:nvGraphicFramePr>
        <p:xfrm>
          <a:off x="571213" y="1673226"/>
          <a:ext cx="10782586" cy="47525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6456">
                  <a:extLst>
                    <a:ext uri="{9D8B030D-6E8A-4147-A177-3AD203B41FA5}">
                      <a16:colId xmlns:a16="http://schemas.microsoft.com/office/drawing/2014/main" val="1998206021"/>
                    </a:ext>
                  </a:extLst>
                </a:gridCol>
                <a:gridCol w="906946">
                  <a:extLst>
                    <a:ext uri="{9D8B030D-6E8A-4147-A177-3AD203B41FA5}">
                      <a16:colId xmlns:a16="http://schemas.microsoft.com/office/drawing/2014/main" val="3697304268"/>
                    </a:ext>
                  </a:extLst>
                </a:gridCol>
                <a:gridCol w="755789">
                  <a:extLst>
                    <a:ext uri="{9D8B030D-6E8A-4147-A177-3AD203B41FA5}">
                      <a16:colId xmlns:a16="http://schemas.microsoft.com/office/drawing/2014/main" val="906709138"/>
                    </a:ext>
                  </a:extLst>
                </a:gridCol>
                <a:gridCol w="755789">
                  <a:extLst>
                    <a:ext uri="{9D8B030D-6E8A-4147-A177-3AD203B41FA5}">
                      <a16:colId xmlns:a16="http://schemas.microsoft.com/office/drawing/2014/main" val="2361300283"/>
                    </a:ext>
                  </a:extLst>
                </a:gridCol>
                <a:gridCol w="755789">
                  <a:extLst>
                    <a:ext uri="{9D8B030D-6E8A-4147-A177-3AD203B41FA5}">
                      <a16:colId xmlns:a16="http://schemas.microsoft.com/office/drawing/2014/main" val="2171607130"/>
                    </a:ext>
                  </a:extLst>
                </a:gridCol>
                <a:gridCol w="3879716">
                  <a:extLst>
                    <a:ext uri="{9D8B030D-6E8A-4147-A177-3AD203B41FA5}">
                      <a16:colId xmlns:a16="http://schemas.microsoft.com/office/drawing/2014/main" val="2162975261"/>
                    </a:ext>
                  </a:extLst>
                </a:gridCol>
                <a:gridCol w="1373016">
                  <a:extLst>
                    <a:ext uri="{9D8B030D-6E8A-4147-A177-3AD203B41FA5}">
                      <a16:colId xmlns:a16="http://schemas.microsoft.com/office/drawing/2014/main" val="1620368256"/>
                    </a:ext>
                  </a:extLst>
                </a:gridCol>
                <a:gridCol w="957332">
                  <a:extLst>
                    <a:ext uri="{9D8B030D-6E8A-4147-A177-3AD203B41FA5}">
                      <a16:colId xmlns:a16="http://schemas.microsoft.com/office/drawing/2014/main" val="2783824610"/>
                    </a:ext>
                  </a:extLst>
                </a:gridCol>
                <a:gridCol w="881753">
                  <a:extLst>
                    <a:ext uri="{9D8B030D-6E8A-4147-A177-3AD203B41FA5}">
                      <a16:colId xmlns:a16="http://schemas.microsoft.com/office/drawing/2014/main" val="763898077"/>
                    </a:ext>
                  </a:extLst>
                </a:gridCol>
              </a:tblGrid>
              <a:tr h="4726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 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Número de Proceso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Tipo de Proceso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Estado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Entidad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Objeto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u="none" strike="noStrike">
                          <a:effectLst/>
                        </a:rPr>
                        <a:t>Departamento y Municipio de Ejecución</a:t>
                      </a:r>
                      <a:endParaRPr lang="es-MX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Cuantía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600" u="none" strike="noStrike">
                          <a:effectLst/>
                        </a:rPr>
                        <a:t>Fecha</a:t>
                      </a:r>
                      <a:endParaRPr lang="es-CO" sz="6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extLst>
                  <a:ext uri="{0D108BD9-81ED-4DB2-BD59-A6C34878D82A}">
                    <a16:rowId xmlns:a16="http://schemas.microsoft.com/office/drawing/2014/main" val="571463028"/>
                  </a:ext>
                </a:extLst>
              </a:tr>
              <a:tr h="57765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17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005-2022CA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Celebrado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SE REQUIERE CONTRATAR PROVEEDOR QUE PRESTE LOS SERVICIOS DE SISTEMATIZACION DE BOLETINES PARA EL PERIODO ACADEMICO 2022 SON CUATRO PERIODOS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$ 12.150.000,00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Fecha de Celebración del Primer Contrato</a:t>
                      </a:r>
                      <a:br>
                        <a:rPr lang="es-MX" sz="500" u="none" strike="noStrike">
                          <a:effectLst/>
                        </a:rPr>
                      </a:br>
                      <a:r>
                        <a:rPr lang="es-MX" sz="500" u="none" strike="noStrike">
                          <a:effectLst/>
                        </a:rPr>
                        <a:t>4/04/2022</a:t>
                      </a:r>
                      <a:endParaRPr lang="es-MX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extLst>
                  <a:ext uri="{0D108BD9-81ED-4DB2-BD59-A6C34878D82A}">
                    <a16:rowId xmlns:a16="http://schemas.microsoft.com/office/drawing/2014/main" val="1378088587"/>
                  </a:ext>
                </a:extLst>
              </a:tr>
              <a:tr h="49231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18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06-2022CA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Celebrado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SE REQUIERE CONTRATAR PROVEEDOR QUE SUMINISTRE EL SERVIO DE CARNÉ PARA TODOS LO ESTUDIANTES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$ 3.898.440,00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Fecha de Celebración del Primer Contrato</a:t>
                      </a:r>
                      <a:br>
                        <a:rPr lang="es-MX" sz="500" u="none" strike="noStrike">
                          <a:effectLst/>
                        </a:rPr>
                      </a:br>
                      <a:r>
                        <a:rPr lang="es-MX" sz="500" u="none" strike="noStrike">
                          <a:effectLst/>
                        </a:rPr>
                        <a:t>4/04/2022</a:t>
                      </a:r>
                      <a:endParaRPr lang="es-MX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extLst>
                  <a:ext uri="{0D108BD9-81ED-4DB2-BD59-A6C34878D82A}">
                    <a16:rowId xmlns:a16="http://schemas.microsoft.com/office/drawing/2014/main" val="2476064217"/>
                  </a:ext>
                </a:extLst>
              </a:tr>
              <a:tr h="57108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19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001-2022ICA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Terminado Anormalmente después de Convocado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CONVOCATORIA TIENDA ESCOLAR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$ 3.200.000,00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Fecha de Terminación Anormal</a:t>
                      </a:r>
                      <a:br>
                        <a:rPr lang="es-MX" sz="500" u="none" strike="noStrike">
                          <a:effectLst/>
                        </a:rPr>
                      </a:br>
                      <a:r>
                        <a:rPr lang="es-MX" sz="500" u="none" strike="noStrike">
                          <a:effectLst/>
                        </a:rPr>
                        <a:t>28/03/2022</a:t>
                      </a:r>
                      <a:endParaRPr lang="es-MX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extLst>
                  <a:ext uri="{0D108BD9-81ED-4DB2-BD59-A6C34878D82A}">
                    <a16:rowId xmlns:a16="http://schemas.microsoft.com/office/drawing/2014/main" val="144370919"/>
                  </a:ext>
                </a:extLst>
              </a:tr>
              <a:tr h="55796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20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700" u="none" strike="noStrike">
                          <a:effectLst/>
                        </a:rPr>
                        <a:t>44562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Terminado sin Liquidar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ACTUALIZACION DEL PROGRAMA AUXILIAR CONTABLE ESPECIALIZADO EN CONTRATACION Y EXPEDICION DE INFORMES CONTABLES ESPECIALIZADOS SEGUNREQUERIMIENTOS CONTBLES PARA EL 2022.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$ 750.000,00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Fecha de Terminación Anormal</a:t>
                      </a:r>
                      <a:br>
                        <a:rPr lang="es-MX" sz="500" u="none" strike="noStrike">
                          <a:effectLst/>
                        </a:rPr>
                      </a:br>
                      <a:r>
                        <a:rPr lang="es-MX" sz="500" u="none" strike="noStrike">
                          <a:effectLst/>
                        </a:rPr>
                        <a:t>9/03/2022</a:t>
                      </a:r>
                      <a:endParaRPr lang="es-MX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extLst>
                  <a:ext uri="{0D108BD9-81ED-4DB2-BD59-A6C34878D82A}">
                    <a16:rowId xmlns:a16="http://schemas.microsoft.com/office/drawing/2014/main" val="2706852283"/>
                  </a:ext>
                </a:extLst>
              </a:tr>
              <a:tr h="51857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21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700" u="none" strike="noStrike">
                          <a:effectLst/>
                        </a:rPr>
                        <a:t>33-2021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Terminado sin Liquidar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COMPONENTES PROYECTOS DE ROBOTICA MODULO ETHERNET SHIELD W5100 PARA ARDUINO, VIS 30 10 MODULO BLUETOOTH MAESTRO/ESCLAV o HC-05, VIS 101 5 MODULO TR ANSCEPTOR WIFI ESP 8266 ESP 12 F 2.4 GHS, VIS 2376 10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$ 749.205,00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Fecha de Terminación Anormal</a:t>
                      </a:r>
                      <a:br>
                        <a:rPr lang="es-MX" sz="500" u="none" strike="noStrike">
                          <a:effectLst/>
                        </a:rPr>
                      </a:br>
                      <a:r>
                        <a:rPr lang="es-MX" sz="500" u="none" strike="noStrike">
                          <a:effectLst/>
                        </a:rPr>
                        <a:t>31/01/2022</a:t>
                      </a:r>
                      <a:endParaRPr lang="es-MX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extLst>
                  <a:ext uri="{0D108BD9-81ED-4DB2-BD59-A6C34878D82A}">
                    <a16:rowId xmlns:a16="http://schemas.microsoft.com/office/drawing/2014/main" val="1212697799"/>
                  </a:ext>
                </a:extLst>
              </a:tr>
              <a:tr h="49231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22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700" u="none" strike="noStrike">
                          <a:effectLst/>
                        </a:rPr>
                        <a:t>44652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Celebrado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FIRMA DIGITAL CORRESPONDIENTE 2022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$ 178.500,00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Fecha de Celebración del Primer Contrato</a:t>
                      </a:r>
                      <a:br>
                        <a:rPr lang="es-MX" sz="500" u="none" strike="noStrike">
                          <a:effectLst/>
                        </a:rPr>
                      </a:br>
                      <a:r>
                        <a:rPr lang="es-MX" sz="500" u="none" strike="noStrike">
                          <a:effectLst/>
                        </a:rPr>
                        <a:t>28/01/2022</a:t>
                      </a:r>
                      <a:endParaRPr lang="es-MX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extLst>
                  <a:ext uri="{0D108BD9-81ED-4DB2-BD59-A6C34878D82A}">
                    <a16:rowId xmlns:a16="http://schemas.microsoft.com/office/drawing/2014/main" val="831087965"/>
                  </a:ext>
                </a:extLst>
              </a:tr>
              <a:tr h="57765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23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700" u="none" strike="noStrike">
                          <a:effectLst/>
                        </a:rPr>
                        <a:t>44593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Celebrado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SERVICIO DE PROFESIONAL CONTABLEPARA EL AÑO 2022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$ 10.456.000,00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Fecha de Celebración del Primer Contrato</a:t>
                      </a:r>
                      <a:br>
                        <a:rPr lang="es-MX" sz="500" u="none" strike="noStrike">
                          <a:effectLst/>
                        </a:rPr>
                      </a:br>
                      <a:r>
                        <a:rPr lang="es-MX" sz="500" u="none" strike="noStrike">
                          <a:effectLst/>
                        </a:rPr>
                        <a:t>27/01/2022</a:t>
                      </a:r>
                      <a:endParaRPr lang="es-MX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extLst>
                  <a:ext uri="{0D108BD9-81ED-4DB2-BD59-A6C34878D82A}">
                    <a16:rowId xmlns:a16="http://schemas.microsoft.com/office/drawing/2014/main" val="3616106799"/>
                  </a:ext>
                </a:extLst>
              </a:tr>
              <a:tr h="49231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24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700" u="none" strike="noStrike">
                          <a:effectLst/>
                        </a:rPr>
                        <a:t>44621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Régimen Especial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Celebrado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BOGOTÁ D.C. - IED. LAS AMERICAS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500" u="none" strike="noStrike">
                          <a:effectLst/>
                        </a:rPr>
                        <a:t>2 FUMIGACION, 2 DESRATIZACION, 2 DESINSECTACION, 3 PODA DE PRADOS, 3 RECOLECCION DE DESECHOS, 2 LAVADO DE TANQUES DE AGUA POTABLE Y 2 CERTIFICACION DE LABORATORIO DEL MISMO PARA EL AÑO 2022.</a:t>
                      </a:r>
                      <a:endParaRPr lang="es-MX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u="none" strike="noStrike">
                          <a:effectLst/>
                        </a:rPr>
                        <a:t>Bogotá D.C. : Bogotá D.C.</a:t>
                      </a:r>
                      <a:endParaRPr lang="es-CO" sz="500" b="1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500" u="none" strike="noStrike">
                          <a:effectLst/>
                        </a:rPr>
                        <a:t>$ 7.972.908,00</a:t>
                      </a:r>
                      <a:endParaRPr lang="es-CO" sz="500" b="0" i="0" u="none" strike="noStrike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 dirty="0">
                          <a:effectLst/>
                        </a:rPr>
                        <a:t>Fecha de Celebración del Primer Contrato</a:t>
                      </a:r>
                      <a:br>
                        <a:rPr lang="es-MX" sz="500" u="none" strike="noStrike" dirty="0">
                          <a:effectLst/>
                        </a:rPr>
                      </a:br>
                      <a:r>
                        <a:rPr lang="es-MX" sz="500" u="none" strike="noStrike" dirty="0">
                          <a:effectLst/>
                        </a:rPr>
                        <a:t>27/01/2022</a:t>
                      </a:r>
                      <a:endParaRPr lang="es-MX" sz="500" b="1" i="0" u="none" strike="noStrike" dirty="0">
                        <a:solidFill>
                          <a:srgbClr val="3D3D3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0" marR="6010" marT="6010" marB="0" anchor="ctr"/>
                </a:tc>
                <a:extLst>
                  <a:ext uri="{0D108BD9-81ED-4DB2-BD59-A6C34878D82A}">
                    <a16:rowId xmlns:a16="http://schemas.microsoft.com/office/drawing/2014/main" val="3648762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93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82031-9D19-4923-A5C5-233CFAF2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            </a:t>
            </a:r>
            <a:r>
              <a:rPr lang="es-MX" dirty="0" smtClean="0"/>
              <a:t>COLEGIO LAS AMÉRICAS IED            </a:t>
            </a:r>
            <a:r>
              <a:rPr lang="es-MX" dirty="0"/>
              <a:t>			</a:t>
            </a:r>
            <a:r>
              <a:rPr lang="es-MX" dirty="0" smtClean="0"/>
              <a:t>   CONTRATOS SECOP II</a:t>
            </a:r>
            <a:endParaRPr lang="es-CO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999735"/>
              </p:ext>
            </p:extLst>
          </p:nvPr>
        </p:nvGraphicFramePr>
        <p:xfrm>
          <a:off x="571212" y="1757824"/>
          <a:ext cx="11074919" cy="48009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0798">
                  <a:extLst>
                    <a:ext uri="{9D8B030D-6E8A-4147-A177-3AD203B41FA5}">
                      <a16:colId xmlns:a16="http://schemas.microsoft.com/office/drawing/2014/main" val="4281207277"/>
                    </a:ext>
                  </a:extLst>
                </a:gridCol>
                <a:gridCol w="1172928">
                  <a:extLst>
                    <a:ext uri="{9D8B030D-6E8A-4147-A177-3AD203B41FA5}">
                      <a16:colId xmlns:a16="http://schemas.microsoft.com/office/drawing/2014/main" val="3378352436"/>
                    </a:ext>
                  </a:extLst>
                </a:gridCol>
                <a:gridCol w="1086503">
                  <a:extLst>
                    <a:ext uri="{9D8B030D-6E8A-4147-A177-3AD203B41FA5}">
                      <a16:colId xmlns:a16="http://schemas.microsoft.com/office/drawing/2014/main" val="1401524852"/>
                    </a:ext>
                  </a:extLst>
                </a:gridCol>
                <a:gridCol w="3160735">
                  <a:extLst>
                    <a:ext uri="{9D8B030D-6E8A-4147-A177-3AD203B41FA5}">
                      <a16:colId xmlns:a16="http://schemas.microsoft.com/office/drawing/2014/main" val="2475697929"/>
                    </a:ext>
                  </a:extLst>
                </a:gridCol>
                <a:gridCol w="1913726">
                  <a:extLst>
                    <a:ext uri="{9D8B030D-6E8A-4147-A177-3AD203B41FA5}">
                      <a16:colId xmlns:a16="http://schemas.microsoft.com/office/drawing/2014/main" val="1997944900"/>
                    </a:ext>
                  </a:extLst>
                </a:gridCol>
                <a:gridCol w="1950766">
                  <a:extLst>
                    <a:ext uri="{9D8B030D-6E8A-4147-A177-3AD203B41FA5}">
                      <a16:colId xmlns:a16="http://schemas.microsoft.com/office/drawing/2014/main" val="4225903670"/>
                    </a:ext>
                  </a:extLst>
                </a:gridCol>
                <a:gridCol w="1049463">
                  <a:extLst>
                    <a:ext uri="{9D8B030D-6E8A-4147-A177-3AD203B41FA5}">
                      <a16:colId xmlns:a16="http://schemas.microsoft.com/office/drawing/2014/main" val="2906334536"/>
                    </a:ext>
                  </a:extLst>
                </a:gridCol>
              </a:tblGrid>
              <a:tr h="49451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 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Entidad Estatal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Referencia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Descripción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Fecha de publicación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Cuantía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Estado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4267023461"/>
                  </a:ext>
                </a:extLst>
              </a:tr>
              <a:tr h="78298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INSTITUCION EDUCATIVA DISTRITAL LAS AMERICAS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O.C 001-2022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MANTENIMIENTO PREVENTIVO Y CORRECTIVO DE EQUIPOS DE COMPUTO DE LA SALA DE INFORMATICA.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20/12/2022 11:28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1.280.000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1008201019"/>
                  </a:ext>
                </a:extLst>
              </a:tr>
              <a:tr h="39149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59-2022CA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PROYECTO INVESTIGACION Y OTROS ESTUDIOS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6/12/2022 12:17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2.925.000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4091291663"/>
                  </a:ext>
                </a:extLst>
              </a:tr>
              <a:tr h="39149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58-2022CA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PROYECTOS DE INVERCION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6/12/2022 12:08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16.640.000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656518392"/>
                  </a:ext>
                </a:extLst>
              </a:tr>
              <a:tr h="39149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57-2022CA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SERVICIO DE TRANSPORTE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11:50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3.800.000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3644535382"/>
                  </a:ext>
                </a:extLst>
              </a:tr>
              <a:tr h="39149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5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56-2022CA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MANTENIMIENTO DUPLICADOR (POR DAÑO GENERAL)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3:43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2.600.000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1666942051"/>
                  </a:ext>
                </a:extLst>
              </a:tr>
              <a:tr h="39149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6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55-2022CA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COLSUBSIDIO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3:31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11.905.000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2273429748"/>
                  </a:ext>
                </a:extLst>
              </a:tr>
              <a:tr h="39149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7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54-2022CA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BONOS PANAMERICANA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3:16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6.000.000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2109772117"/>
                  </a:ext>
                </a:extLst>
              </a:tr>
              <a:tr h="39149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8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52-2022CA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Compra de elementos deportivos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3:02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12.069.400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345144447"/>
                  </a:ext>
                </a:extLst>
              </a:tr>
              <a:tr h="39149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9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51-2022CA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DECORACION GRADOS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2:51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4.852.333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3211393587"/>
                  </a:ext>
                </a:extLst>
              </a:tr>
              <a:tr h="39149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10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49-2022CA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GESTION DEL RIESGO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2:35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7.794.262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</a:rPr>
                        <a:t>Publicado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3449068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80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82031-9D19-4923-A5C5-233CFAF2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            </a:t>
            </a:r>
            <a:r>
              <a:rPr lang="es-MX" dirty="0" smtClean="0"/>
              <a:t>COLEGIO LAS AMÉRICAS IED            </a:t>
            </a:r>
            <a:r>
              <a:rPr lang="es-MX" dirty="0"/>
              <a:t>			</a:t>
            </a:r>
            <a:r>
              <a:rPr lang="es-MX" dirty="0" smtClean="0"/>
              <a:t>   CONTRATOS SECOP II</a:t>
            </a:r>
            <a:endParaRPr lang="es-CO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315988"/>
              </p:ext>
            </p:extLst>
          </p:nvPr>
        </p:nvGraphicFramePr>
        <p:xfrm>
          <a:off x="473827" y="1740365"/>
          <a:ext cx="11255431" cy="46604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2872">
                  <a:extLst>
                    <a:ext uri="{9D8B030D-6E8A-4147-A177-3AD203B41FA5}">
                      <a16:colId xmlns:a16="http://schemas.microsoft.com/office/drawing/2014/main" val="2727931303"/>
                    </a:ext>
                  </a:extLst>
                </a:gridCol>
                <a:gridCol w="1192046">
                  <a:extLst>
                    <a:ext uri="{9D8B030D-6E8A-4147-A177-3AD203B41FA5}">
                      <a16:colId xmlns:a16="http://schemas.microsoft.com/office/drawing/2014/main" val="2830971960"/>
                    </a:ext>
                  </a:extLst>
                </a:gridCol>
                <a:gridCol w="1104212">
                  <a:extLst>
                    <a:ext uri="{9D8B030D-6E8A-4147-A177-3AD203B41FA5}">
                      <a16:colId xmlns:a16="http://schemas.microsoft.com/office/drawing/2014/main" val="593610194"/>
                    </a:ext>
                  </a:extLst>
                </a:gridCol>
                <a:gridCol w="3212253">
                  <a:extLst>
                    <a:ext uri="{9D8B030D-6E8A-4147-A177-3AD203B41FA5}">
                      <a16:colId xmlns:a16="http://schemas.microsoft.com/office/drawing/2014/main" val="640124652"/>
                    </a:ext>
                  </a:extLst>
                </a:gridCol>
                <a:gridCol w="1944918">
                  <a:extLst>
                    <a:ext uri="{9D8B030D-6E8A-4147-A177-3AD203B41FA5}">
                      <a16:colId xmlns:a16="http://schemas.microsoft.com/office/drawing/2014/main" val="1026215322"/>
                    </a:ext>
                  </a:extLst>
                </a:gridCol>
                <a:gridCol w="1982562">
                  <a:extLst>
                    <a:ext uri="{9D8B030D-6E8A-4147-A177-3AD203B41FA5}">
                      <a16:colId xmlns:a16="http://schemas.microsoft.com/office/drawing/2014/main" val="1931914008"/>
                    </a:ext>
                  </a:extLst>
                </a:gridCol>
                <a:gridCol w="1066568">
                  <a:extLst>
                    <a:ext uri="{9D8B030D-6E8A-4147-A177-3AD203B41FA5}">
                      <a16:colId xmlns:a16="http://schemas.microsoft.com/office/drawing/2014/main" val="4115409996"/>
                    </a:ext>
                  </a:extLst>
                </a:gridCol>
              </a:tblGrid>
              <a:tr h="2717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 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Entidad Estatal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Referencia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Descripción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Fecha de publicación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Cuantía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Estado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3140868579"/>
                  </a:ext>
                </a:extLst>
              </a:tr>
              <a:tr h="5163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48-2022CA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KITS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2:25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2.466.666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1017817247"/>
                  </a:ext>
                </a:extLst>
              </a:tr>
              <a:tr h="5163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47-2022CA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Proyectos de Formación en valores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2:10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7.003.333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1464502532"/>
                  </a:ext>
                </a:extLst>
              </a:tr>
              <a:tr h="77447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13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46-2022CA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Se requiere contratar proveedor que suministre libros didácticos (cuentos para los niños de preescolar y primaria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1:10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6.500.000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1268512299"/>
                  </a:ext>
                </a:extLst>
              </a:tr>
              <a:tr h="5163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14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45-2022CA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Reconocimiento para bachilleres 2022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12:45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4.155.804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901929781"/>
                  </a:ext>
                </a:extLst>
              </a:tr>
              <a:tr h="5163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15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43-2022CA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MANTENIMIENTO ELECTRONICO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12:29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19.218.500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1557089572"/>
                  </a:ext>
                </a:extLst>
              </a:tr>
              <a:tr h="5163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16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42-2022CA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GRADUACION DE BACHILLERES 2022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12:15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6.352.880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2261222009"/>
                  </a:ext>
                </a:extLst>
              </a:tr>
              <a:tr h="5163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17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41-2022CA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PROYECTO DE FOMENTO DE LA CULTURA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12:00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3.235.500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1559011318"/>
                  </a:ext>
                </a:extLst>
              </a:tr>
              <a:tr h="51631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18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40-2022CA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PROYECTO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11:42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3.531.086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</a:rPr>
                        <a:t>Publicado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2" marR="8792" marT="8792" marB="0" anchor="ctr"/>
                </a:tc>
                <a:extLst>
                  <a:ext uri="{0D108BD9-81ED-4DB2-BD59-A6C34878D82A}">
                    <a16:rowId xmlns:a16="http://schemas.microsoft.com/office/drawing/2014/main" val="1002085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61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82031-9D19-4923-A5C5-233CFAF2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            </a:t>
            </a:r>
            <a:r>
              <a:rPr lang="es-MX" dirty="0" smtClean="0"/>
              <a:t>   COLEGIO LAS AMÉRICAS IED            </a:t>
            </a:r>
            <a:r>
              <a:rPr lang="es-MX" dirty="0"/>
              <a:t>			</a:t>
            </a:r>
            <a:r>
              <a:rPr lang="es-MX" dirty="0" smtClean="0"/>
              <a:t>     CONTRATOS SECOP II</a:t>
            </a:r>
            <a:endParaRPr lang="es-CO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512270"/>
              </p:ext>
            </p:extLst>
          </p:nvPr>
        </p:nvGraphicFramePr>
        <p:xfrm>
          <a:off x="490449" y="1740367"/>
          <a:ext cx="11172306" cy="4768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7311">
                  <a:extLst>
                    <a:ext uri="{9D8B030D-6E8A-4147-A177-3AD203B41FA5}">
                      <a16:colId xmlns:a16="http://schemas.microsoft.com/office/drawing/2014/main" val="248904309"/>
                    </a:ext>
                  </a:extLst>
                </a:gridCol>
                <a:gridCol w="1183244">
                  <a:extLst>
                    <a:ext uri="{9D8B030D-6E8A-4147-A177-3AD203B41FA5}">
                      <a16:colId xmlns:a16="http://schemas.microsoft.com/office/drawing/2014/main" val="709975096"/>
                    </a:ext>
                  </a:extLst>
                </a:gridCol>
                <a:gridCol w="1096057">
                  <a:extLst>
                    <a:ext uri="{9D8B030D-6E8A-4147-A177-3AD203B41FA5}">
                      <a16:colId xmlns:a16="http://schemas.microsoft.com/office/drawing/2014/main" val="3455331804"/>
                    </a:ext>
                  </a:extLst>
                </a:gridCol>
                <a:gridCol w="3188529">
                  <a:extLst>
                    <a:ext uri="{9D8B030D-6E8A-4147-A177-3AD203B41FA5}">
                      <a16:colId xmlns:a16="http://schemas.microsoft.com/office/drawing/2014/main" val="799666212"/>
                    </a:ext>
                  </a:extLst>
                </a:gridCol>
                <a:gridCol w="1930555">
                  <a:extLst>
                    <a:ext uri="{9D8B030D-6E8A-4147-A177-3AD203B41FA5}">
                      <a16:colId xmlns:a16="http://schemas.microsoft.com/office/drawing/2014/main" val="4009288649"/>
                    </a:ext>
                  </a:extLst>
                </a:gridCol>
                <a:gridCol w="1967919">
                  <a:extLst>
                    <a:ext uri="{9D8B030D-6E8A-4147-A177-3AD203B41FA5}">
                      <a16:colId xmlns:a16="http://schemas.microsoft.com/office/drawing/2014/main" val="4192029255"/>
                    </a:ext>
                  </a:extLst>
                </a:gridCol>
                <a:gridCol w="1058691">
                  <a:extLst>
                    <a:ext uri="{9D8B030D-6E8A-4147-A177-3AD203B41FA5}">
                      <a16:colId xmlns:a16="http://schemas.microsoft.com/office/drawing/2014/main" val="2984939157"/>
                    </a:ext>
                  </a:extLst>
                </a:gridCol>
              </a:tblGrid>
              <a:tr h="19266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 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Entidad Estatal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Referencia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Descripción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Fecha de publicación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Cuantía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Estado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extLst>
                  <a:ext uri="{0D108BD9-81ED-4DB2-BD59-A6C34878D82A}">
                    <a16:rowId xmlns:a16="http://schemas.microsoft.com/office/drawing/2014/main" val="1629485219"/>
                  </a:ext>
                </a:extLst>
              </a:tr>
              <a:tr h="36606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19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39-2022CA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PROYECTO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11:18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700.000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extLst>
                  <a:ext uri="{0D108BD9-81ED-4DB2-BD59-A6C34878D82A}">
                    <a16:rowId xmlns:a16="http://schemas.microsoft.com/office/drawing/2014/main" val="2973274838"/>
                  </a:ext>
                </a:extLst>
              </a:tr>
              <a:tr h="36606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20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38-2022CA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PROYECTO DE INVERSION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11:03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1.500.000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extLst>
                  <a:ext uri="{0D108BD9-81ED-4DB2-BD59-A6C34878D82A}">
                    <a16:rowId xmlns:a16="http://schemas.microsoft.com/office/drawing/2014/main" val="944669353"/>
                  </a:ext>
                </a:extLst>
              </a:tr>
              <a:tr h="5491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36-2022CA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PROYECTO : FORMACION EN VALORES,FOMENTO DE LA CULTURA: Salida Granja Altahualpa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5/12/2022 10:45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3.480.000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extLst>
                  <a:ext uri="{0D108BD9-81ED-4DB2-BD59-A6C34878D82A}">
                    <a16:rowId xmlns:a16="http://schemas.microsoft.com/office/drawing/2014/main" val="1993745456"/>
                  </a:ext>
                </a:extLst>
              </a:tr>
              <a:tr h="36606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35-2022CA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PROYECTOS DE INVERCION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30/11/2022 9:58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15.758.777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extLst>
                  <a:ext uri="{0D108BD9-81ED-4DB2-BD59-A6C34878D82A}">
                    <a16:rowId xmlns:a16="http://schemas.microsoft.com/office/drawing/2014/main" val="1969599650"/>
                  </a:ext>
                </a:extLst>
              </a:tr>
              <a:tr h="36606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23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34-2022CA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ACTVIDAD DIA DE LOS NIÑOS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30/11/2022 9:43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2.700.000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extLst>
                  <a:ext uri="{0D108BD9-81ED-4DB2-BD59-A6C34878D82A}">
                    <a16:rowId xmlns:a16="http://schemas.microsoft.com/office/drawing/2014/main" val="3612740208"/>
                  </a:ext>
                </a:extLst>
              </a:tr>
              <a:tr h="36606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24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33-2022CA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TALLERES CONVIVENCIALES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30/11/2022 9:23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8.600.000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extLst>
                  <a:ext uri="{0D108BD9-81ED-4DB2-BD59-A6C34878D82A}">
                    <a16:rowId xmlns:a16="http://schemas.microsoft.com/office/drawing/2014/main" val="2694715219"/>
                  </a:ext>
                </a:extLst>
              </a:tr>
              <a:tr h="36606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25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32-2022CA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SALIDAS PEDAGÓGICAS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30/11/2022 8:58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800.000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extLst>
                  <a:ext uri="{0D108BD9-81ED-4DB2-BD59-A6C34878D82A}">
                    <a16:rowId xmlns:a16="http://schemas.microsoft.com/office/drawing/2014/main" val="3688617606"/>
                  </a:ext>
                </a:extLst>
              </a:tr>
              <a:tr h="36606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26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30-2022CA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PROYECTO FORMACION DEL TIEMPO LIBRE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29/11/2022 9:07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1.476.080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extLst>
                  <a:ext uri="{0D108BD9-81ED-4DB2-BD59-A6C34878D82A}">
                    <a16:rowId xmlns:a16="http://schemas.microsoft.com/office/drawing/2014/main" val="3444381460"/>
                  </a:ext>
                </a:extLst>
              </a:tr>
              <a:tr h="73213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27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INSTITUCION EDUCATIVA DISTRITAL LAS AMERICAS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003-2022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SUMINISTROS DE PAPELERIA EN GENERAL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29/11/2022 3:04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4.486.880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extLst>
                  <a:ext uri="{0D108BD9-81ED-4DB2-BD59-A6C34878D82A}">
                    <a16:rowId xmlns:a16="http://schemas.microsoft.com/office/drawing/2014/main" val="2765017623"/>
                  </a:ext>
                </a:extLst>
              </a:tr>
              <a:tr h="73213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28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INSTITUCION EDUCATIVA DISTRITAL LAS AMERICAS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006-2022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PRESTACION DE SERVICIOS PROFESIONALES COMO CONTADOR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29/11/2022 2:54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8.294.076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</a:rPr>
                        <a:t>Publicado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1" marR="8791" marT="8791" marB="0" anchor="ctr"/>
                </a:tc>
                <a:extLst>
                  <a:ext uri="{0D108BD9-81ED-4DB2-BD59-A6C34878D82A}">
                    <a16:rowId xmlns:a16="http://schemas.microsoft.com/office/drawing/2014/main" val="4064597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735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82031-9D19-4923-A5C5-233CFAF2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            </a:t>
            </a:r>
            <a:r>
              <a:rPr lang="es-MX" dirty="0" smtClean="0"/>
              <a:t>COLEGIO LAS AMÉRICAS IED            </a:t>
            </a:r>
            <a:r>
              <a:rPr lang="es-MX" dirty="0"/>
              <a:t>			</a:t>
            </a:r>
            <a:r>
              <a:rPr lang="es-MX" dirty="0" smtClean="0"/>
              <a:t>  CONTRATOS SECOP II</a:t>
            </a:r>
            <a:endParaRPr lang="es-CO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017191"/>
              </p:ext>
            </p:extLst>
          </p:nvPr>
        </p:nvGraphicFramePr>
        <p:xfrm>
          <a:off x="440575" y="1740366"/>
          <a:ext cx="11371810" cy="48100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0656">
                  <a:extLst>
                    <a:ext uri="{9D8B030D-6E8A-4147-A177-3AD203B41FA5}">
                      <a16:colId xmlns:a16="http://schemas.microsoft.com/office/drawing/2014/main" val="569089645"/>
                    </a:ext>
                  </a:extLst>
                </a:gridCol>
                <a:gridCol w="1204372">
                  <a:extLst>
                    <a:ext uri="{9D8B030D-6E8A-4147-A177-3AD203B41FA5}">
                      <a16:colId xmlns:a16="http://schemas.microsoft.com/office/drawing/2014/main" val="3234527355"/>
                    </a:ext>
                  </a:extLst>
                </a:gridCol>
                <a:gridCol w="1115630">
                  <a:extLst>
                    <a:ext uri="{9D8B030D-6E8A-4147-A177-3AD203B41FA5}">
                      <a16:colId xmlns:a16="http://schemas.microsoft.com/office/drawing/2014/main" val="1146575066"/>
                    </a:ext>
                  </a:extLst>
                </a:gridCol>
                <a:gridCol w="3245466">
                  <a:extLst>
                    <a:ext uri="{9D8B030D-6E8A-4147-A177-3AD203B41FA5}">
                      <a16:colId xmlns:a16="http://schemas.microsoft.com/office/drawing/2014/main" val="1027095258"/>
                    </a:ext>
                  </a:extLst>
                </a:gridCol>
                <a:gridCol w="1965028">
                  <a:extLst>
                    <a:ext uri="{9D8B030D-6E8A-4147-A177-3AD203B41FA5}">
                      <a16:colId xmlns:a16="http://schemas.microsoft.com/office/drawing/2014/main" val="2094511096"/>
                    </a:ext>
                  </a:extLst>
                </a:gridCol>
                <a:gridCol w="2003062">
                  <a:extLst>
                    <a:ext uri="{9D8B030D-6E8A-4147-A177-3AD203B41FA5}">
                      <a16:colId xmlns:a16="http://schemas.microsoft.com/office/drawing/2014/main" val="3170483687"/>
                    </a:ext>
                  </a:extLst>
                </a:gridCol>
                <a:gridCol w="1077596">
                  <a:extLst>
                    <a:ext uri="{9D8B030D-6E8A-4147-A177-3AD203B41FA5}">
                      <a16:colId xmlns:a16="http://schemas.microsoft.com/office/drawing/2014/main" val="2877324488"/>
                    </a:ext>
                  </a:extLst>
                </a:gridCol>
              </a:tblGrid>
              <a:tr h="18716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 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Entidad Estatal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Referencia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Descripción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Fecha de publicación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Cuantía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Estado</a:t>
                      </a:r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extLst>
                  <a:ext uri="{0D108BD9-81ED-4DB2-BD59-A6C34878D82A}">
                    <a16:rowId xmlns:a16="http://schemas.microsoft.com/office/drawing/2014/main" val="1419182931"/>
                  </a:ext>
                </a:extLst>
              </a:tr>
              <a:tr h="53341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29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29-2022CA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Proyecto de Aulas de Apoyo Pedagogico J.T Desarrollar procesos matrices amplias favoreciendo la actividad deportiva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30/10/2022 7:35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580.720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extLst>
                  <a:ext uri="{0D108BD9-81ED-4DB2-BD59-A6C34878D82A}">
                    <a16:rowId xmlns:a16="http://schemas.microsoft.com/office/drawing/2014/main" val="285756808"/>
                  </a:ext>
                </a:extLst>
              </a:tr>
              <a:tr h="35560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30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28-2022CA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PROYECTO DE EDUCACION SEXUAL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30/10/2022 7:27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8.396.291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extLst>
                  <a:ext uri="{0D108BD9-81ED-4DB2-BD59-A6C34878D82A}">
                    <a16:rowId xmlns:a16="http://schemas.microsoft.com/office/drawing/2014/main" val="1519910421"/>
                  </a:ext>
                </a:extLst>
              </a:tr>
              <a:tr h="35560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31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27-2022CA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ACCESORIOS PARA BOTIQUIN Y ENFERMERIA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30/10/2022 7:18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958.945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extLst>
                  <a:ext uri="{0D108BD9-81ED-4DB2-BD59-A6C34878D82A}">
                    <a16:rowId xmlns:a16="http://schemas.microsoft.com/office/drawing/2014/main" val="2993106771"/>
                  </a:ext>
                </a:extLst>
              </a:tr>
              <a:tr h="35560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32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26-2022CA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PROYECTO DE FORMATO DE LA CULTURA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27/10/2022 7:44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5.500.000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extLst>
                  <a:ext uri="{0D108BD9-81ED-4DB2-BD59-A6C34878D82A}">
                    <a16:rowId xmlns:a16="http://schemas.microsoft.com/office/drawing/2014/main" val="2823874189"/>
                  </a:ext>
                </a:extLst>
              </a:tr>
              <a:tr h="88902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33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25-2022CA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Obra: Se requiere contratar proveedor que suministre e instale los diferentes elementos de manposteria y hornamentacion, que se requieren para el buen funcionamientos de la institución Incluyendo mano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13/10/2022 3:58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19.803.000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extLst>
                  <a:ext uri="{0D108BD9-81ED-4DB2-BD59-A6C34878D82A}">
                    <a16:rowId xmlns:a16="http://schemas.microsoft.com/office/drawing/2014/main" val="2487059357"/>
                  </a:ext>
                </a:extLst>
              </a:tr>
              <a:tr h="88902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34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24-2022CA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La Entidad requiere contratar un proveedor para el proceso de proyecto: educacion especial se requiere la compra de articulos para los estudiantes del programa de aulas de apoyo pedagógico que pueden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13/10/2022 3:18 PM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3.274.600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extLst>
                  <a:ext uri="{0D108BD9-81ED-4DB2-BD59-A6C34878D82A}">
                    <a16:rowId xmlns:a16="http://schemas.microsoft.com/office/drawing/2014/main" val="4144259836"/>
                  </a:ext>
                </a:extLst>
              </a:tr>
              <a:tr h="35560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35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21-2022CA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PROYECTO DE FORMACION EN VALORES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31/08/2022 9:14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3.000.000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Publicado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extLst>
                  <a:ext uri="{0D108BD9-81ED-4DB2-BD59-A6C34878D82A}">
                    <a16:rowId xmlns:a16="http://schemas.microsoft.com/office/drawing/2014/main" val="4051358362"/>
                  </a:ext>
                </a:extLst>
              </a:tr>
              <a:tr h="53341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36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20-2022ca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Se requiere contratar proveedor que suministre insumo para impresoras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30/08/2022 11:11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6.500.000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Proceso en evaluación y observaciones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extLst>
                  <a:ext uri="{0D108BD9-81ED-4DB2-BD59-A6C34878D82A}">
                    <a16:rowId xmlns:a16="http://schemas.microsoft.com/office/drawing/2014/main" val="521889555"/>
                  </a:ext>
                </a:extLst>
              </a:tr>
              <a:tr h="35560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37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000" u="none" strike="noStrike">
                          <a:effectLst/>
                        </a:rPr>
                        <a:t>COLEGIO LAS AMERICAS I.E.D.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19-2022CA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Contratar el servicio de transporte para los estudiantes de la jornadas mañana y tarde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10/08/2022 10:02 AM (UTC -5 horas)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>
                          <a:effectLst/>
                        </a:rPr>
                        <a:t>19.999.000 COP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u="none" strike="noStrike" dirty="0">
                          <a:effectLst/>
                        </a:rPr>
                        <a:t>Publicado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6" marR="8466" marT="8466" marB="0" anchor="ctr"/>
                </a:tc>
                <a:extLst>
                  <a:ext uri="{0D108BD9-81ED-4DB2-BD59-A6C34878D82A}">
                    <a16:rowId xmlns:a16="http://schemas.microsoft.com/office/drawing/2014/main" val="2743719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09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E4A0B-BB2B-4536-9E7B-E9949EFAF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             </a:t>
            </a:r>
            <a:r>
              <a:rPr lang="es-MX" dirty="0" smtClean="0"/>
              <a:t>COLEGIO LAS AMÉRICAS IED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4F0AA5-227C-4733-BC30-EEAA0C8A8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0" algn="ctr" eaLnBrk="1" hangingPunct="1">
              <a:buNone/>
            </a:pPr>
            <a: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Gestión Administrativa  </a:t>
            </a:r>
            <a:r>
              <a:rPr lang="es-CO" altLang="es-CO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2022</a:t>
            </a:r>
            <a:endParaRPr lang="es-ES" altLang="es-CO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73050" algn="ctr" eaLnBrk="1" hangingPunct="1"/>
            <a:endParaRPr lang="es-CO" altLang="es-CO" dirty="0">
              <a:solidFill>
                <a:schemeClr val="hlink"/>
              </a:solidFill>
            </a:endParaRPr>
          </a:p>
          <a:p>
            <a:pPr marL="501650" indent="-457200"/>
            <a:r>
              <a:rPr lang="es-MX" altLang="es-C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Atención PQR, informes y procesos secretaría de rectoría 99,9%</a:t>
            </a:r>
            <a:endParaRPr lang="es-ES" altLang="es-CO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01650" indent="-457200"/>
            <a: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Atención requerimiento, informes y procesos secretaría académica </a:t>
            </a:r>
            <a:r>
              <a:rPr lang="es-CO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80%</a:t>
            </a:r>
            <a:endParaRPr lang="es-ES" altLang="es-CO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01650" indent="-457200"/>
            <a: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Gestión Auxiliar financiero </a:t>
            </a:r>
            <a:r>
              <a:rPr lang="es-CO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84%</a:t>
            </a:r>
            <a:endParaRPr lang="es-CO" altLang="es-CO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01650" indent="-457200"/>
            <a: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Gestión Biblioteca </a:t>
            </a:r>
            <a:r>
              <a:rPr lang="es-CO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90% </a:t>
            </a:r>
            <a: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y apoyo a la gestión de otras dependencias.</a:t>
            </a:r>
          </a:p>
          <a:p>
            <a:pPr marL="501650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Gestión Almacén 80%</a:t>
            </a:r>
            <a:endParaRPr lang="es-CO" altLang="es-CO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s-CO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91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E4A0B-BB2B-4536-9E7B-E9949EFAF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             </a:t>
            </a:r>
            <a:r>
              <a:rPr lang="es-MX" dirty="0" smtClean="0"/>
              <a:t>COLEGIO LAS AMÉRICAS IED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4F0AA5-227C-4733-BC30-EEAA0C8A8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4450" indent="0" algn="ctr" eaLnBrk="1" hangingPunct="1">
              <a:buNone/>
            </a:pPr>
            <a: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Académica  </a:t>
            </a:r>
            <a:r>
              <a:rPr lang="es-CO" altLang="es-CO" b="1" dirty="0" smtClean="0"/>
              <a:t>2022</a:t>
            </a:r>
            <a:endParaRPr lang="es-CO" altLang="es-CO" b="1" dirty="0"/>
          </a:p>
          <a:p>
            <a:pPr marL="44450" indent="0" algn="ctr" eaLnBrk="1" hangingPunct="1">
              <a:buNone/>
            </a:pPr>
            <a:endParaRPr lang="es-ES" altLang="es-CO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01650" indent="-457200"/>
            <a:r>
              <a:rPr lang="es-CO" altLang="es-CO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Junto con el Consejo Académico </a:t>
            </a:r>
            <a:r>
              <a:rPr lang="es-CO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 logró: </a:t>
            </a:r>
            <a:endParaRPr lang="es-CO" altLang="es-CO" sz="29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58850" lvl="1" indent="-457200"/>
            <a:r>
              <a:rPr lang="es-MX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Implementar el Consejo Académico Unificado</a:t>
            </a:r>
            <a:endParaRPr lang="es-MX" altLang="es-CO" sz="29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58850" lvl="1" indent="-457200"/>
            <a:r>
              <a:rPr lang="es-MX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Iniciar la unificación curricular entre ambas jornadas</a:t>
            </a:r>
            <a:endParaRPr lang="es-MX" altLang="es-CO" sz="29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58850" lvl="1" indent="-457200"/>
            <a:r>
              <a:rPr lang="es-MX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 empezó a trabajar la parte académica del PMI</a:t>
            </a:r>
            <a:endParaRPr lang="es-MX" altLang="es-CO" sz="29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58850" lvl="1" indent="-457200"/>
            <a:r>
              <a:rPr lang="es-MX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Aprobación </a:t>
            </a:r>
            <a:r>
              <a:rPr lang="es-MX" altLang="es-CO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  <a:r>
              <a:rPr lang="es-MX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 la jornada completa para primera infancia y primaria</a:t>
            </a:r>
            <a:endParaRPr lang="es-MX" altLang="es-CO" sz="29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58850" lvl="1" indent="-457200"/>
            <a:r>
              <a:rPr lang="es-MX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Aprobación de la jornada extendida con centros de interés propios</a:t>
            </a:r>
            <a:endParaRPr lang="es-ES" altLang="es-CO" sz="29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01650" indent="-457200"/>
            <a:r>
              <a:rPr lang="es-MX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Inclusión en el programa de Transformación Pedagógica ofrecido por El Instituto Alberto </a:t>
            </a:r>
            <a:r>
              <a:rPr lang="es-MX" altLang="es-CO" sz="2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Merani</a:t>
            </a:r>
            <a:r>
              <a:rPr lang="es-MX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 financiado por la SED. Capacitación </a:t>
            </a:r>
            <a:r>
              <a:rPr lang="es-MX" altLang="es-CO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los Directivos Docentes, </a:t>
            </a:r>
            <a:r>
              <a:rPr lang="es-MX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Docentes</a:t>
            </a:r>
          </a:p>
          <a:p>
            <a:pPr marL="501650" indent="-457200"/>
            <a:r>
              <a:rPr lang="es-MX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Convenio con la Fundación Alberto </a:t>
            </a:r>
            <a:r>
              <a:rPr lang="es-MX" altLang="es-CO" sz="2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Merani</a:t>
            </a:r>
            <a:r>
              <a:rPr lang="es-MX" altLang="es-CO" sz="29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para implementar en 2023 el proyecto de Lectores competentes, iniciando con el Seminario para Docentes y Directivos docentes.</a:t>
            </a:r>
            <a:endParaRPr lang="es-MX" altLang="es-CO" sz="29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01650" indent="-457200"/>
            <a:endParaRPr lang="es-CO" altLang="es-CO" sz="29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s-CO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08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E4A0B-BB2B-4536-9E7B-E9949EFAF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             </a:t>
            </a:r>
            <a:r>
              <a:rPr lang="es-MX" dirty="0" smtClean="0"/>
              <a:t>COLEGIO LAS AMÉRICAS IED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4F0AA5-227C-4733-BC30-EEAA0C8A8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4450" indent="0" algn="ctr" eaLnBrk="1" hangingPunct="1">
              <a:buNone/>
            </a:pPr>
            <a: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Académica  </a:t>
            </a:r>
            <a:r>
              <a:rPr lang="es-CO" altLang="es-CO" b="1" dirty="0" smtClean="0"/>
              <a:t>2022</a:t>
            </a:r>
            <a:endParaRPr lang="es-CO" altLang="es-CO" b="1" dirty="0"/>
          </a:p>
          <a:p>
            <a:pPr marL="501650" indent="-457200"/>
            <a:r>
              <a:rPr lang="es-MX" altLang="es-CO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Recuperación del espacio para retomar el Programa de pequeños científicos en primaria.</a:t>
            </a:r>
          </a:p>
          <a:p>
            <a:pPr marL="501650" indent="-457200"/>
            <a:r>
              <a:rPr lang="es-MX" altLang="es-CO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Recuperación del espacio y dotación para implementar el Centro de Recursos Idiomáticos</a:t>
            </a:r>
          </a:p>
          <a:p>
            <a:pPr marL="501650" indent="-457200"/>
            <a:r>
              <a:rPr lang="es-MX" altLang="es-CO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Recuperación del aula polivalente, para el desarrollo de diferentes estrategias.</a:t>
            </a:r>
          </a:p>
          <a:p>
            <a:pPr marL="501650" lvl="1" indent="-457200">
              <a:spcBef>
                <a:spcPts val="1000"/>
              </a:spcBef>
            </a:pPr>
            <a:r>
              <a:rPr lang="es-CO" sz="2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Aplicación de la estrategia APROBAR en grados 11 para mejorar los niveles de desempeño.</a:t>
            </a:r>
          </a:p>
          <a:p>
            <a:pPr marL="501650" lvl="1" indent="-457200">
              <a:spcBef>
                <a:spcPts val="1000"/>
              </a:spcBef>
            </a:pPr>
            <a:r>
              <a:rPr lang="es-MX" sz="2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Participación y acompañamiento del IDEP en la estrategia Directivos que inspiran </a:t>
            </a:r>
            <a:endParaRPr lang="es-MX" sz="2200" b="1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1650" indent="-457200"/>
            <a:r>
              <a:rPr lang="es-MX" altLang="es-CO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Apoyo del CERLAC en el fomento de la lectura a la Primera infancia  </a:t>
            </a:r>
            <a:endParaRPr lang="es-MX" altLang="es-CO" sz="2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01650" indent="-457200"/>
            <a:r>
              <a:rPr lang="es-MX" altLang="es-CO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Afiliación de la comunidad a la red pública de bibliotecas</a:t>
            </a:r>
            <a:endParaRPr lang="es-MX" altLang="es-CO" sz="2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01650" indent="-457200"/>
            <a:r>
              <a:rPr lang="es-MX" altLang="es-CO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Inicio del Proyecto de Bilingüismo Junto con el British Council</a:t>
            </a:r>
          </a:p>
          <a:p>
            <a:pPr marL="501650" lvl="1" indent="-457200">
              <a:spcBef>
                <a:spcPts val="1000"/>
              </a:spcBef>
            </a:pPr>
            <a:endParaRPr lang="es-CO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1650" indent="-457200"/>
            <a:endParaRPr lang="es-CO" altLang="es-CO" sz="29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s-CO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3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E4A0B-BB2B-4536-9E7B-E9949EFAF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             </a:t>
            </a:r>
            <a:r>
              <a:rPr lang="es-MX" dirty="0" smtClean="0"/>
              <a:t>COLEGIO LAS AMÉRICAS IED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4F0AA5-227C-4733-BC30-EEAA0C8A8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4450" indent="0" algn="ctr" eaLnBrk="1" hangingPunct="1">
              <a:buNone/>
            </a:pPr>
            <a: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</a:t>
            </a:r>
            <a:r>
              <a:rPr lang="es-CO" altLang="es-CO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Convivencial</a:t>
            </a:r>
            <a:r>
              <a:rPr lang="es-CO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CO" altLang="es-CO" b="1" dirty="0" smtClean="0"/>
              <a:t>2022</a:t>
            </a:r>
            <a:endParaRPr lang="es-CO" altLang="es-CO" sz="2400" b="1" dirty="0"/>
          </a:p>
          <a:p>
            <a:pPr marL="387350" indent="-342900" algn="just" eaLnBrk="1" hangingPunct="1"/>
            <a:r>
              <a:rPr lang="es-MX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Continuamos </a:t>
            </a:r>
            <a:r>
              <a:rPr lang="es-MX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 el apoyo de la Cámara de Comercio en el proyecto Hermes para el Manejo de conflictos.</a:t>
            </a:r>
            <a:r>
              <a:rPr lang="es-MX" sz="20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MX" sz="2000" b="1" kern="120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7350" lvl="1" indent="-342900" algn="just">
              <a:spcBef>
                <a:spcPts val="1000"/>
              </a:spcBef>
            </a:pPr>
            <a:r>
              <a:rPr lang="es-CO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Orientación socio ocupacional a través de la estrategia Yo Puedo Ser</a:t>
            </a:r>
            <a:endParaRPr lang="es-CO" altLang="es-CO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87350" indent="-342900" algn="just" eaLnBrk="1" hangingPunct="1"/>
            <a:r>
              <a:rPr lang="es-MX" sz="2000" b="1" kern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Acompañamiento de la EAN </a:t>
            </a:r>
          </a:p>
          <a:p>
            <a:pPr marL="387350" indent="-342900" algn="just" eaLnBrk="1" hangingPunct="1"/>
            <a:r>
              <a:rPr lang="es-MX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Acompañamiento de la Secretaría de Seguridad con los gestores de convivencia a la entrada y salida de estudiantes.</a:t>
            </a:r>
          </a:p>
          <a:p>
            <a:pPr marL="387350" indent="-342900" algn="just" eaLnBrk="1" hangingPunct="1"/>
            <a:r>
              <a:rPr lang="es-MX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Talleres con la policía en diferentes temas </a:t>
            </a:r>
            <a:r>
              <a:rPr lang="es-MX" sz="20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convivenciales</a:t>
            </a:r>
            <a:endParaRPr lang="es-MX" sz="20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7350" indent="-342900" algn="just" eaLnBrk="1" hangingPunct="1"/>
            <a:r>
              <a:rPr lang="es-MX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Talleres de Movilidad, con la secretaría</a:t>
            </a:r>
          </a:p>
          <a:p>
            <a:pPr marL="387350" indent="-342900" algn="just" eaLnBrk="1" hangingPunct="1"/>
            <a:r>
              <a:rPr lang="es-MX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Implementación del Programa </a:t>
            </a:r>
            <a:r>
              <a:rPr lang="es-MX" sz="20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Biciparceros</a:t>
            </a:r>
            <a:endParaRPr lang="es-MX" sz="20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7350" indent="-342900" algn="just" eaLnBrk="1" hangingPunct="1"/>
            <a:r>
              <a:rPr lang="es-MX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Implementación de la estrategia guarda caminos, con padres de familia</a:t>
            </a:r>
          </a:p>
          <a:p>
            <a:pPr marL="387350" indent="-342900" algn="just" eaLnBrk="1" hangingPunct="1"/>
            <a:r>
              <a:rPr lang="es-MX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Aplicación de los talleres Laboratorio de  Familias</a:t>
            </a:r>
          </a:p>
          <a:p>
            <a:pPr marL="387350" indent="-342900" algn="just" eaLnBrk="1" hangingPunct="1"/>
            <a:endParaRPr lang="es-MX" sz="20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7350" indent="-342900" algn="just" eaLnBrk="1" hangingPunct="1"/>
            <a:endParaRPr lang="es-MX" sz="2000" b="1" kern="120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7350" indent="-342900" algn="just" eaLnBrk="1" hangingPunct="1"/>
            <a:endParaRPr lang="es-MX" sz="2000" b="1" kern="120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7350" indent="-342900" algn="just" eaLnBrk="1" hangingPunct="1"/>
            <a:endParaRPr lang="es-CO" sz="19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CO" dirty="0"/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69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E4A0B-BB2B-4536-9E7B-E9949EFAF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             </a:t>
            </a:r>
            <a:r>
              <a:rPr lang="es-MX" dirty="0" smtClean="0"/>
              <a:t>COLEGIO LAS AMÉRICAS IED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4F0AA5-227C-4733-BC30-EEAA0C8A8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4450" indent="0" algn="ctr">
              <a:buNone/>
            </a:pPr>
            <a:r>
              <a:rPr lang="es-CO" altLang="es-C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Gestiones con la </a:t>
            </a:r>
            <a:r>
              <a:rPr lang="es-CO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SED:</a:t>
            </a:r>
          </a:p>
          <a:p>
            <a:pPr marL="44450" indent="0" algn="ctr">
              <a:buNone/>
            </a:pPr>
            <a:endParaRPr lang="es-CO" altLang="es-CO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58850" lvl="1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36 equipos de computo de escritorio</a:t>
            </a:r>
          </a:p>
          <a:p>
            <a:pPr marL="958850" lvl="1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 equipo de computo portátiles con diadema</a:t>
            </a:r>
          </a:p>
          <a:p>
            <a:pPr marL="958850" lvl="1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 mesas con 25 sillas Pupitre </a:t>
            </a:r>
            <a:r>
              <a:rPr lang="es-MX" altLang="es-CO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prejardín</a:t>
            </a:r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958850" lvl="1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tablero móvil de preescolar</a:t>
            </a:r>
          </a:p>
          <a:p>
            <a:pPr marL="958850" lvl="1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kit de laboratorio de física</a:t>
            </a:r>
          </a:p>
          <a:p>
            <a:pPr marL="958850" lvl="1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kit de laboratorio de química</a:t>
            </a:r>
          </a:p>
          <a:p>
            <a:pPr marL="958850" lvl="1" indent="-457200"/>
            <a:r>
              <a:rPr lang="es-MX" altLang="es-C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 kit de laboratorio </a:t>
            </a:r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 biología y ciencias naturales</a:t>
            </a:r>
          </a:p>
          <a:p>
            <a:pPr marL="958850" lvl="1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25 equipos de cómputo de escritorio</a:t>
            </a:r>
          </a:p>
          <a:p>
            <a:pPr marL="958850" lvl="1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cátedra mesa y silla</a:t>
            </a:r>
          </a:p>
          <a:p>
            <a:pPr marL="958850" lvl="1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kit de canecas ecológicas</a:t>
            </a:r>
          </a:p>
          <a:p>
            <a:pPr marL="958850" lvl="1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mueble de almacenamiento con canastillas Ludoteca</a:t>
            </a:r>
          </a:p>
          <a:p>
            <a:pPr marL="958850" lvl="1" indent="-457200"/>
            <a:r>
              <a:rPr lang="es-MX" altLang="es-C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maletero </a:t>
            </a:r>
            <a:r>
              <a:rPr lang="es-MX" altLang="es-CO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preesolar</a:t>
            </a:r>
            <a:endParaRPr lang="es-MX" altLang="es-CO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46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data:image/png;base64,iVBORw0KGgoAAAANSUhEUgAAAGwAAACMCAYAAACZIkxPAAAfbUlEQVR4Xu3deaylZX0H8GdYZi4MA7PAsAoogziIrLKoU9naaki0SjS2NcWlhjZaNZTQ1obUP9o/mvhHTZM21VpNNNVa64ht4iSOgmxBFkEWEZR9HbZhGJgZhmVoPq9+x4fXc+e+587dzr3nTU7OOe/7rL/993t+z/POe+WVV14pw2tgIDBviLCBwVUz0CHCBgtfQ4QNGL5mF8Kuvu6m8sxzm8pTG54uu8ybVxbvvbjst2RROeXE4wYNL6OOd1aJxH/96lfKw+u+XY5c8mDZa49Srn/osLLysPeXD//RnwwRNhMh8Lkvfb08fOfnyg8uuaXM372UM959Qllx9EXl4+d9YCYOd1xjmlUc9oWvfbkcuvnz5fNfub3M37WUT350ZVm310XlvA+cNy7gzMRKswphOOyQrf9SNtx6U9ljfinzV55YNiz85JDDZiLlGdMV11xf/m3Nd8viPR8tj21aXEbm7Vk+9QfnllNPOmGmDrnvcc0aDtu4cWN56aWXyvz588s9995Xli1dWkZGFpSXX365PP/88+U1r3lNmTdvXt8AmmkVZgXCtm7dWlavXl0WLlzYIOW5554ry5YtK7/85S/LkiVLmnvvfe97y8jIyEyDf9/jmRUIM+s1a9aUZ555pjz55JMNgiAHV61bt6686U1vKiecMDvE4qxAGJH3wx/+sOy2227bxeIuu+xSXnjhhebeli1bytlnn91w4KBfswJhkAA5u+66a8NdFiCyCOEb8jybDdesQdhsQEaXOQwR1gVKM6jMEGEzCBldhtIJYRs2bCjPPvtsY3W5tm3b1vg2rscee6wsX768uUePMKeZ2fwiuoNZrf7SpUt/azzqeLbPPvuUhx9+uOy+++7lxRdfLHvssUfZb7/9uox/QspwAxgmmzdvbvw2Y6DzjJ3V6dpzzz0bo6XXPCZkEB0b6YSwO++8s6xdu7YccsghjVI3Kcr8iCOOKI888kg58MADGwT6D2HM61/84hfNBBctWlSuuuqqctRRR5W77767qWvS6kPUvffeW4455piGINRTHnBOOumkBuFTcd1zzz3lwQcfLOvXr28IzziM4eCDDy4PPPBAQ4A+hx12WDnnnHOmYkij9tEJYaltIgYejgL02WJ9TSsW+ui8L4T10e6w6CRBYIiwSQLsZDU7RNhkQXaS2h0ibJIAO1nNdkIY05vBsddeezVmOJPbMkY7+s0s3rRpU/NswYIF25+ztNRlHbISh4bK+NHZCWF33XVXY5LzrSCEectXOf300xvE5IIYJjxLknnORGYesyatVUHw008/3TxT/9BDDy1vfvObxz/6OVizE8K6wgWinnjiiQaJkMQBdnFKIY9j7II0yNt3330bIoBMnOc5LsXB/nOm995778Yhx7XKQbTfuJT/Jxo/l64JRRgutGgY/wzgH3300QY5IiK+IcA9SAVwgOeYQx5EcMT5eZx0TjUxCqnqca5FHxCFC4dzvufSNaEIm0uAm665TijCiK6nnnqq4Rqhqqz8uk+U0WfEJD3o8pwYxZGe40DGCV2Iy4S2tIWziD7iMlfifUStizgNx04XMKei3wlFGOMkhomleUAmwoJIwWOfa6+9tnkGYeKFEXfEG4TSXa9//evL/fffX173utc1cUmIJUYjEiEZgiEOkiHzuOOOawyi2XxNKMKmElAMENxF77kgFAHk/1SOZSr7GliETSWQZlJfnRDGWWaZEUH777//qFQcs56YIuqIPbqMLkL5xB1RiTNYf8r54JboqohIZn2c78cff7xpL3qLiNWm9n3ou7lydUIYc/0nP/lJoyuki1Huva6Y9YAoMnLkkUc2JjxAE1dMdfrJoiB9A1GQzFBRh+GQtScGCgebuc9VyGIo9wABGYM+DjrooLJq1aq5gq/ZtT9sLmCtE4fNBUAMyhw7IYzOYa7zh1wRcUxrYpJZTr95Hn2TXEAijv5Slu5hugtVEYHqJBiccsSidvSpnPbVSfRE/gVd6EOUKkt8MutTPvpTHfeMjy41joTJ9K8tYtdvviGxrV/lMw79JynV+N2PXpYOMdWB7E4IA5jLL7+80Tl0ShJuEhYCeLqNw3vbbbc1wAMIAKBvGAjyJQCWfwVQgKQddV772tc2hAAQQlNHH310ue+++xqkAAg9RRcyVMQhIZfxQ4cxYuhGY0wSD4DHodYvo8SYIEwfdKjAM0MK0JXVrmfmpB1z8kz7iMJ9RpA+Q4ynnHJK4xdO5dUJYVM5oGFfO4bAEGEDRiFDhM1GhJHh9FFWnJNESp+5T88kKXTx4sWNjqC3fGJU0CXKkf902WjKWjltJNBLn9SLpAkku5e1MPeMUT3t0jP0H52VfulfdbTnY7w+nrsOOOCA7ahjYJkXPZxV9HZiK51KP9N1CTzrw1jUy6UP9xk79GD6zdjb/8ein04cxiHOmpWJMBRMhPMKOQZ52mmnleuuu64J1gIWAHKSTYrR4N7hhx9ebrjhhuaZuibiYhRkUowOyh5w3ZfguXLlynL77bc3wE16AqR4jnj0ATnGBtj6SgQkiEJs1tcQEOAhNuUYQCxE9YJQbSXV4cQTT2yC1YhMP5Ah8VVbjBZzA4sVK1Y0/wWsIRBhGo923v72t5cf//jH5a1vfWsDO3BBzKxYz41N0mqX1fdOCDMpiMkSCKDV+RyAB0Dt/VcQGcraEeWw+pQ1wTZHqQcQJgdB4cBkBYezTVpfkCAawopUB4J8IAHyAUYbOCpcXueZJPpSc3DdZzgmhKAN49cGpIITK1V/mVfSJZKyjjuVMdaa+8biLs87IQzAbrrppgYQ2BqnGMT111/fACVi0TfzGLBwGp8MklFgwlImYZKAYFLKmay2pXrry0SY8IkvArSykMTMJvoSS8SpXAntIJyEtwAiq9e4B0JxapZjSIwQgbBbiM3yjzEYZ8qbE6IVTrOEhDBwdnxDLgKpoW3zsMTDLTGHxD2Vufnmm7e7Hu57bvxZSZ8wDoNZAAhiIsry3/NaVwFonM1wWOR7qN2A4/xGrwVoAARZca4BAsUnt6MXJYbT2psVABpgfWsTwolDRAS5OC0itYtPlQ0TtZ7qwhkTVaYTh2FhVGjSiU5klwl9c+uttzZUnxVfchlwUBsgY39UrmyoXTsAldVmZSD3LW95SyNWPFMfZ6kTXZeov+eAh9K166Jr3/nOdza6FLLp1Z/+9KfbV6/DGRBG17joI/MzDn1PdeSiX0R2QphGAZ6oqGV/v53V5WNhtXMbcSLCQACjXdEBvfYsQyDEdOGWnRn/dNXtjLDpGuCw31dDYIiwAaOITggjDmP9mZ9Aa/RGe77EWUxzOob+iSFQ51vEYdQ2o6PXoScxMvKtTq9Nfm33wX8flmE2H45mIMW0bhsRtTNeW8IZQy8HGCx2tNs0Y2eBgmcdeOhKN50QxpRlIjPT+WAmQGnTIXSa/0EiY8T9hx56qPmIxNMrkMi09W0FmXsAmPQRoCEAJrV+mPEQmOWOuAKApBwnNZsL3eOIAka28upHOwDCuuRCMIQSQUkWcgBGN8ctMEdmNuMDwo096eaAqj3tQGj2G/hGnMYGYVyYGFT6ABOGlLqegQvCZqQZl8+pp57auDVjXZ0QlkZMJBsd2g23qT9mtnImDgAxNGpjIeUgMGlviRaIImQpRzvhQu1kicX9mqv971WnFyDi5Gapx3f2OGd9TD1EhiA903byJ5UPZxqPOqRJDB/zHC1wEDcI4tVjJXexUDshjBPI6RNpEJIxEB1AhIlkdwvKTsTiDW94QxOOMSFHB/3sZz9rgAy4kO6DO32Y4dbTcAJREfNbGcDCge6hbFwIobjMmLL2xjy3ZpcYJmrWN+ChaGOAoDjBxkFaaFfZRFmMEeV7xpXRxrHHHlt+9KMfNRIGDHxYocrw63AoREJgOEkZa3833nhjOfnkkxu4kSxgls3uLOKEq9ybUMe53pBQB3yJItQCcNmNz9PvQi1jsX/7uX7ChTuq28W5Tfiq3zGkfNexjLf90ep14jAO6RVXXNFQLwShulAVzqDjyOnomne84x2jGiUTPYG51l4nhAFKfYLAXAPSTJpvZ4TNpEHP5bEMETZg2J8WhLGO+FosI9YVA4VZz4KjC5N6zfpkGdaWZe4pq34dV8w9OKid5/o/k5xlq92sAMTJTrnawTdWelsAwDhyqc/im+prWhAGSVdeeWWDoOhHkXWABBT+HnMeQOhOSLIGZ53NOhZnnKEjHc6xQ4ygRO+zB00fTHYmeqza7K/OgmPSwo0h6efGgGhyDK3fiIn7wSyPi/HGN76xGdNUXxOCMMA599zZc5j/VCDhkku+Na5uJgRhKPcjHzm/fPjDH2wcVZyBQpPlS6xwCYgRnIBDbrnllsYJxkFEEseX+xCKdo+jKtyDqoWO9MOJt8mCI5pNfsSc38JA7usnSai4LGItpxlkM7w+kjUcP9MhZhdc8Ffl/PM/0kQ0zIc4JCaVMWYOvt8u/XJtPvOZvyuf+MT5jWQg4pMvkpgj8Wvugguf/ew/lGlFmIG/5z3vHxfFzNVK04owXPKhD32sfPrTH98enReiEZpJyliUNj3kt7AOjhHOQY0JW9E3qJdOwRF0xVQvxyO+NkBxtpCY8Qu7ta92HTARljI/K9n18RS92u9KuBMiEocc1hXcvyk3oziMGZy8O3ogqWNJ3vGN4hKHJPNxHM6jA+Tu0X8J0OI05ekOQV85iqLiSRSl/1C/gHQ2Au7M5vReHED/yF3RL64fi8PoLplmdCgLeMhh/RP1jKoxozgMFdJhFuToKdyGQlmPyYKKM5wUtnCGpZD4UHSb+/RasrQ8Sz4hy7FO454ojPTiMDqJD8gCpZuHHDZR0B6QdqaVw+ie887703LhhZ/ansUqYsBnse5EZ+EK3JDTAaILJmPdbGdxNpoOozuFw2QEDzlsZ6E8YPWnlcPih11wwV+8isPoGByWbTvx+vMfd7GikjhquZ21KJZox8dUnl1f43vWc9gwltg/e08rhyWWePHFf934UCxBfgcLD7eIdOO0ZBwl+iHlaypfKNAVrL04jPUq/mluZ5xxxm8drNmuwyqWuMMPlYRT53EOIx1dMTGDyk0rh00WHFiXl156aWNZiuFlf5o8PtZadJ84JE5ORBxV42Z+HO4WBUkqW57Rl3SolQMWrTb4iVLaZvKL4SYsljhZSBu2+2oIDBE2YBTRCWH1KQKZXzJciafswO+1Q5LJT/QQawK68hkpbr+JPEmfRFF2aAr+WrhMhmwNT4uJRB1jpm4nZRJczmlyvfZd5zha4jL7lYlWjnx7v3R9AHSdDt5rH3S9eaJ9kkHGV59ukHv6dL/rfrZOCMspAuJ5IuJJoslbXCXN2HxgNRUC6AdWET/MCnD0SfYl591ikA2R2fVPj8iT0IYkHRfk5Cyo+G/uQTqk+U0/1WtrYo+urMFl84IIhf3QgMvHY8nlHEbI8WENWhGAWONwL0cEJh+eHtQnJNYnGXieMxzpRXsDlDVvGzZyOjjk0McQqy95KXRnr3W2tgDohLCZKDUQAS6fS4dbwkMnhLV3h6jYPh0tOQ/16nA2sicfvpdI6LXzBCfjGOIxh6Xk6AV9R5TloOccvYBz0n/2jOWAlXpTPc7SPg5IqhsOqF9coI863W20PXHt8fd6VUm9H8zckg+SvI9s4u/CGJ0QRoxY7qariDGTzNYaotBF5xAjBlGf5Ebk5PAQkzFxjiQxm90lkmLsbqFHiA/lTZLYghSiSZ9xuPWXzXGQmiMhEEROXQMUYjVvT3cfRxLV7lnyj3OfszKMR7t5faT70dWIIoetqJ8TEHLCnOf6NFYECgnCbhZSsx/MGSH0szqBoz7Bwslw0vbGujohLI3siGpTJpxg0oAekQVRObKoffI1is9xQknq9D8b1OujHOrdlhAIUO39Ztn6U1N7uBuSSAff9XFCofqckiBBFQcCrGd5t2cOVKlXkGOs1ONEENpC5ImhqqOt7JzJqvtYSKqfd0IYw8FyNy4CJADOrkkUGEPB/Ti0MTByVlO2iIYSDQIV5gxDz2Mx5hiiGAHK2t/lCAdHCTnHXv/J/M12J9Qa0Qfh4SgLqeYQ8ZhtURHr9R60iNSE1czZ2HKURSQABCJOdYXYsriJUOtdm5aVIAzhIgIJOZAJccqRIoiZ8WGOY12dEFY3kp2WvWR1L12XraUGVuuRtIPytQUQWT1uU2xb99UUa2z1EUG1udzebzyW3m2PP+JQm20dncNYIDY6HUJEZPRTc1sv/Vfr99H2RfdCXieEkbF2ScYE14GBonCANiC/AQ5XSKPOsT7keY5cNQD3XYAjOQVl4lpBYDse6ZAYAqg4OzJROjdBX8qHYII87UrGyd5i4ShlcFdEbi+9qw86FHKIMEBPWnbeWKEP/WeHKQ4BcJ/k/mcc2sN12sSt2rPwqc0cGsYdgdiE3EgMyai9knvGZdb3suTa+qWX0wxRcUprKmIMmEwOTyFakr0L4ZASCs2KdLgs8cO8LUm/gAVQuKCXU9uLUjPeHD0LOTV3akd76Reyc5qAMShvrLVOzco65KtrjrW+jiQwJ7BhMUJsTpjr8qamThwWKzEHeQE+zmIhJoIRileGRRnnEoeR657HmcY1KC8WXrgwR9gBSKwtE44Oyr7l6BNteJ7jHdyvndoofGM1B/0Zg7YpfABTh4WGiOL0M+8ZJKj+5z//ecPx9F+OkFBH0MA3woGIHN10xx13NG0nXZ3EYBXjKpIBgSTgrIx22AfmTkKMdXVC2FiNtJ+PdixRv+1MZPkuY9rZfc+jjXe045iSAdZPXsu4EFYbDxMJ1GFbY0OgE8IYHY5wIMN9GBzEDFFw9tlnT8vGtrGnNjtLdEJYpj5ZImN2gnZyZtUXwiZnCMNW+4FAJ4TV62G9nFQd9nKKawc4Ias61JOzPVh2WcNKNEKbbQfZvZjjcbzda5v8xpLDzFIurol+zIFYTz3WYeKH6TdONqkSv6o+Lbzu15iUcemX2uCXZqmlLpsy/LCMrXYNxkJeJ4TV62ECmIKZgG3CCeUwX+MUG7Sgp1icTCNn5cqmMgkmvACoyWQNyz1rVfqBMA7qNddc07Qd3ychnvrdl0x0YTHOd23yq6+cgDLznE8XPzCv69APIvJtTpx24+WqcBUgVDAWkiCTY8/052LkYDRHJ6kv7CRYILSkDPMfUbj0r930lbHphwPOn/MR3uJGjHV1QlhekpOTcNJofSBWuClLKcrmuNjaeRztgLFeVFYfQVRzFEQjEMAKUHImfEJG7dO5jbUduG2vEvOVcCKgMrWzLSpcl6UR90c7zMs4U659fv2UHb9nRVT2EsDniDkAwRUcRZPDUZxMA+ZE4j6/xRBjUSYAnDCQiatH7OTMxHAtTgDknAmsLDGinHYSGYmYFDHw3OkEQl6kAMcZJSuL8hN939F599qHjIhQzq02zAGxaYukgFRcY7yeJ+qhvBV35XBjUh96Hb+XfsBVprPxj3V14rCxGpms5ztrlY73uKUu/eZ4PqKzS/mxYFRz847KjgthMSCi3JPVmiSYUD8qjTGR4/Z6DaaO/GetCnf2OmuwFo11W/rSjk9OK2gfia58L6OpfpGA3yh/tEQeYjMHwmR8veKo7XnWqxP1SnPCYcJVXSIenRBGqXupAKqioLG/38QC0SOml/WviC4D8UwczTdDg4jKtlhK1oQT1/PbM/Lf6ZxZLY5VqRxgQ7yYG8DljRHRTZClPAKCQMdD+K+tHDwZhEh6YTQQpcSY+/SvfnBmXvom9pdzG80bMSYQjLPqM/rNzxiIbEYQcU+VEMXgoy+pCLWBxFBhbDkrMUs1O81hJky2570nUcKxvEK1WemtV4BjOsf0hRQIzFICYOekz9qkr7nBc4BK1m52c4bC/e/1Ah9tQFwoul4Br03tUDmAIcJc7ch/5ml+mauyNYfW4rGOX0YnZmU9e7Zzpn8vadALcZ04DAUwWwEFdemUqV6fJBouQ/Weo1bcJUqeg1EYJVK5cjqpiWtTHYDCdRR4XtHI2PE8OXsmKaq9du3a5oUCnufoWW6DfnEo4gJcq7vK4G7IzqsgPcelGZu+SRGIgyRtQoL7CA6wbYDQh3nGxFcG0RBlxx9/fOMa5H0vuDZJRCLyjj3igoBBzkVGICSWsN+EroeNJo9NLqZ7XlTTztcINwJSm9viRO7I0cxeaACII11nNOV1UxBL5MQqU6bNse15RHeGc9ov6yEVknfRNvEhD8DHSrMjUrMuVgcX4pog2rgBE7YexlGkw5Lxk9yOiLKcxmbwqAxlkt+OSQA4lEapkt+AyHxFcXE0c4q1Z1ZfcU+oP1ZYEkaZx0SzPnFEnFwTJ7pxq/uQlxfaoHBjIB0ACmIQCQDF5UBMzHBzNC+ULw8EMF3apK+MFTcJCOAK/amjfVwcvWwuEKS+cSQHxhjoz8suu6yRKAhZfbkqE7oe1mU9KS8mNXB6CtBQb3QIoEThAkIcy3ZoKVwJcLHAfOfdYJH3Sb6JIdOL2tv5FF3mMZYJvqPnk/0qkU46DKV56RnA0kv0AmDldbtJPIm8R50QlddJoWIcEmuNNUUXsOZwC2sNIvOqKACJM517OQseAmIJQqIx6A8HoFbSIAeMofZQ+Pve975ZsQzUCWEBYDzxiaJS4qnree21DtnRy3J2hjsGoW5nhA3CZObCGIcIGzAsDxE2RNiAQWDAhtuJw7JBbrLnlgXQye5nkNvvhDD+VdaJfIs+MJez9pWzdJPNGs++PsGtXtqvo9sc0To2l12ZiULUGxyY7qzKLASmnZz9WyNC/cQpPVcvqQEpZ/z1uLIjZUfR9zptoVe/2lbfGOsdLulTnbz4ZzyE0wlhGhZP5IvlAGTL26IMWay0mMnP8uFbiS4AGN8Mh+YtQrJqRUAgiU939dVXN20kh0JdURAA1wYACQPlnWEIJXkZidXlCHQxx+TP+7aQqB4A+ohKcLqD8GxlzbvCtIf4RFOsGIjaJPrBT8yWKT5lNnmI4OSgaXDKPMRaxScFEBJQNiaZ0SI+CNVvi639XJ0QFqrKgBJf8+2ZK0HPnEBqQoDrfigbt4SDhLdSJ1uOAA7QEvmAtJwBDEg5M1HbAWxeOBfiyMpvsmqzuTCnmma9raZ+dYPE+g2AWcPync2C+s57zPxW13/1tO137V8mWG6OiNZ3l3Wv0ZDYCWEiG2KJAI8qs9sycTwiEsVEB2UZJq+TNxGcpTwk1KcAeJb1rLw5KW/EE9kGcCEnyBK/Q/ki+qgdFQMIR9rx5VnfMh4cr4yIiXUxdQAKQLPYqV8fERfjwqk5eQDhZNN7gso4DwEpL/pjnStLTMkBAR/1Eug1Jx+cLYRGvZx11lmvWsaZcA6DqAA6jWd1NztGsrUVNYYb2qeFhvJGewdYdKD62k/bKDkn2UQkep7trUnASbmaghODVD+vq1cX8LIjEpD1lWV/4/Ncu2O9rmO0FfD2/aytiavWXNwPspTtxGH0l+QWk6dvUL0IM0Qmjpe9zUQUbkNlASiKzvYiMj3LHgBoItkpiQrpHZcyOT5CPzjDc7rTSoD2UbixZQUcApJDqK7f9Bq9mvdZasMYSQ2IwYV0jAg63eo+glHO3LpE0PsF+s6U74SwdIBDACcUUsv4OoWLaIycb1NaXcfviNl+JjFam/20Mahl+0LYoE5yNo17iLABw+YQYdOIsKSh9zOETghL1ICRwEym3Ov9uwwHnTNKYgUlvVs592P+9vL++xnwIJcNgq5d+x9l0d6Ly7yRA8rK497W15Q6IYzlZHMCv4eXzrJyMbEZF8kwYg1CKu9fbgYrjfXFWJGjceaZZ47b/+hrVjO08OZNm8odl/59WbnL6nLzy39cjv/9v9lunHUdcieEQQQzGnJYifwcfgr/Jallsfj4M7jL6nTOgILYePk51iERhy7Jk10nM9PL3Xj518u2rU+W/Td/p+y+aykjv7O6LF68pK9hd0KYmJid7hDB95Hhs2bNmiag6rUW/Chik+/jnkhH/C2ZRc6pgHRxPXFCkQNRDNEJXDeXricff6zc9YPLy4L99yorTl5VFlXHTXSBQyeEJf8wSTdt7z/xRN8Q5+JfJTs2G/a6DGjQylz7f98rC/7zkrL5nDPK/O98vzy/4tDy8oHLyz5X31i2fewPy7YvfaO8sHxZ2WfDpjL/ngfKkycfU0buf6RsXbB7Oe1/vtz3dDshTNxMHA8yRA1EAJYu3bds3PhcWb/+8V+f7ra1HHvs0eWVV3a1d7Js3LihyWQaGVlYjjpqRROZfuklp7D96jNbriv/+9tlwbe+V/Z5bH3Z+JcfLfO+urrs+fK28uzvvq0s/M73y4YPvrvMu+yasvzCPy/r/umLwuRl+QV/Vp79238sB//758qBhxzSFyg6Iezuu0u59NJftbtw4Zay227WwhaWLVteLIsWiU6XcsABki0ZIsJK8s1LWbLEqaClLFtWCsZjqxjfyMiv2jr1VCeO9jXeGVf4tutvKOu++d1y0PvfVZ74xiVl/iknlJH99yvPffN/y/zfW1W23HBz2e2Iw8vKc99V7viv1WXrhmfKWRdfVK76ytfKi+s3lDMv/GRfc+qEsHnzXnJCoQ2gUFZ14D4RuMAu54azSsFhPi7lvdzT9tF9f93Gb6r/+tipvgY8Wwo/u3FjufGfv1BOv/iivqbUCWE2LzAiktyZzdb8q1iKjBHmPsOE6c8Y4ZOxLvliq1at6tuE7Wsmc6RwJ4TNEVgMxDSHCBsINP1mkEOEDRE2YBAYsOEOOWzAEPb/Xg7141L0zfs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5017316" cy="501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1489165" y="3515975"/>
            <a:ext cx="84908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GRACIAS A TODOS</a:t>
            </a:r>
          </a:p>
        </p:txBody>
      </p:sp>
      <p:pic>
        <p:nvPicPr>
          <p:cNvPr id="6" name="Picture 2" descr="Colegio Las Américas IED - YouTub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432263"/>
            <a:ext cx="1240964" cy="124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95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15189</TotalTime>
  <Words>3813</Words>
  <Application>Microsoft Office PowerPoint</Application>
  <PresentationFormat>Panorámica</PresentationFormat>
  <Paragraphs>1220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Arial</vt:lpstr>
      <vt:lpstr>Baskerville Old Face</vt:lpstr>
      <vt:lpstr>Calibri</vt:lpstr>
      <vt:lpstr>Calibri Light</vt:lpstr>
      <vt:lpstr>Calisto MT</vt:lpstr>
      <vt:lpstr>Constantia</vt:lpstr>
      <vt:lpstr>Times New Roman</vt:lpstr>
      <vt:lpstr>Office Theme</vt:lpstr>
      <vt:lpstr>  </vt:lpstr>
      <vt:lpstr>                       COLEGIO LAS AMÉRICAS IED                                    BALANCE GENERAL</vt:lpstr>
      <vt:lpstr>                COLEGIO LAS AMÉRICAS IED                       ESTADO DE TESORERÍA</vt:lpstr>
      <vt:lpstr>             COLEGIO LAS AMÉRICAS IED                              INGRESOS OPERACIONALES </vt:lpstr>
      <vt:lpstr>           COLEGIO LAS AMÉRICAS IED             GASTOS  DE  INVERSION</vt:lpstr>
      <vt:lpstr>                   COLEGIO LAS AMÉRICAS IED                     CONTRATOS SECOP I</vt:lpstr>
      <vt:lpstr>               COLEGIO LAS AMÉRICAS IED                     CONTRATOS SECOP I</vt:lpstr>
      <vt:lpstr>            COLEGIO LAS AMÉRICAS IED                 CONTRATOS SECOP I</vt:lpstr>
      <vt:lpstr>            COLEGIO LAS AMÉRICAS IED                  CONTRATOS SECOP II</vt:lpstr>
      <vt:lpstr>            COLEGIO LAS AMÉRICAS IED                  CONTRATOS SECOP II</vt:lpstr>
      <vt:lpstr>               COLEGIO LAS AMÉRICAS IED                    CONTRATOS SECOP II</vt:lpstr>
      <vt:lpstr>            COLEGIO LAS AMÉRICAS IED                 CONTRATOS SECOP II</vt:lpstr>
      <vt:lpstr>              COLEGIO LAS AMÉRICAS IED</vt:lpstr>
      <vt:lpstr>              COLEGIO LAS AMÉRICAS IED</vt:lpstr>
      <vt:lpstr>              COLEGIO LAS AMÉRICAS IED</vt:lpstr>
      <vt:lpstr>              COLEGIO LAS AMÉRICAS IED</vt:lpstr>
      <vt:lpstr>              COLEGIO LAS AMÉRICAS IED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Maria Adela Rivera de Chavez</dc:creator>
  <cp:lastModifiedBy>COLEGIO LAS AMERICAS (IED)</cp:lastModifiedBy>
  <cp:revision>97</cp:revision>
  <dcterms:created xsi:type="dcterms:W3CDTF">2021-02-19T21:04:02Z</dcterms:created>
  <dcterms:modified xsi:type="dcterms:W3CDTF">2023-02-21T13:48:25Z</dcterms:modified>
</cp:coreProperties>
</file>